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0" r:id="rId1"/>
    <p:sldMasterId id="2147483664" r:id="rId2"/>
    <p:sldMasterId id="2147483688" r:id="rId3"/>
  </p:sldMasterIdLst>
  <p:notesMasterIdLst>
    <p:notesMasterId r:id="rId21"/>
  </p:notesMasterIdLst>
  <p:handoutMasterIdLst>
    <p:handoutMasterId r:id="rId22"/>
  </p:handoutMasterIdLst>
  <p:sldIdLst>
    <p:sldId id="361" r:id="rId4"/>
    <p:sldId id="383" r:id="rId5"/>
    <p:sldId id="365" r:id="rId6"/>
    <p:sldId id="368" r:id="rId7"/>
    <p:sldId id="367" r:id="rId8"/>
    <p:sldId id="381" r:id="rId9"/>
    <p:sldId id="378" r:id="rId10"/>
    <p:sldId id="363" r:id="rId11"/>
    <p:sldId id="338" r:id="rId12"/>
    <p:sldId id="362" r:id="rId13"/>
    <p:sldId id="369" r:id="rId14"/>
    <p:sldId id="371" r:id="rId15"/>
    <p:sldId id="374" r:id="rId16"/>
    <p:sldId id="382" r:id="rId17"/>
    <p:sldId id="384" r:id="rId18"/>
    <p:sldId id="380" r:id="rId19"/>
    <p:sldId id="373" r:id="rId2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Arial" charset="0"/>
      </a:defRPr>
    </a:lvl1pPr>
    <a:lvl2pPr marL="457200" algn="l" rtl="0" fontAlgn="base">
      <a:spcBef>
        <a:spcPct val="0"/>
      </a:spcBef>
      <a:spcAft>
        <a:spcPct val="0"/>
      </a:spcAft>
      <a:defRPr sz="2400" kern="1200">
        <a:solidFill>
          <a:schemeClr val="tx1"/>
        </a:solidFill>
        <a:latin typeface="Arial" charset="0"/>
        <a:ea typeface="ＭＳ Ｐゴシック"/>
        <a:cs typeface="Arial" charset="0"/>
      </a:defRPr>
    </a:lvl2pPr>
    <a:lvl3pPr marL="914400" algn="l" rtl="0" fontAlgn="base">
      <a:spcBef>
        <a:spcPct val="0"/>
      </a:spcBef>
      <a:spcAft>
        <a:spcPct val="0"/>
      </a:spcAft>
      <a:defRPr sz="2400" kern="1200">
        <a:solidFill>
          <a:schemeClr val="tx1"/>
        </a:solidFill>
        <a:latin typeface="Arial" charset="0"/>
        <a:ea typeface="ＭＳ Ｐゴシック"/>
        <a:cs typeface="Arial" charset="0"/>
      </a:defRPr>
    </a:lvl3pPr>
    <a:lvl4pPr marL="1371600" algn="l" rtl="0" fontAlgn="base">
      <a:spcBef>
        <a:spcPct val="0"/>
      </a:spcBef>
      <a:spcAft>
        <a:spcPct val="0"/>
      </a:spcAft>
      <a:defRPr sz="2400" kern="1200">
        <a:solidFill>
          <a:schemeClr val="tx1"/>
        </a:solidFill>
        <a:latin typeface="Arial" charset="0"/>
        <a:ea typeface="ＭＳ Ｐゴシック"/>
        <a:cs typeface="Arial" charset="0"/>
      </a:defRPr>
    </a:lvl4pPr>
    <a:lvl5pPr marL="1828800" algn="l" rtl="0" fontAlgn="base">
      <a:spcBef>
        <a:spcPct val="0"/>
      </a:spcBef>
      <a:spcAft>
        <a:spcPct val="0"/>
      </a:spcAft>
      <a:defRPr sz="2400" kern="1200">
        <a:solidFill>
          <a:schemeClr val="tx1"/>
        </a:solidFill>
        <a:latin typeface="Arial" charset="0"/>
        <a:ea typeface="ＭＳ Ｐゴシック"/>
        <a:cs typeface="Arial" charset="0"/>
      </a:defRPr>
    </a:lvl5pPr>
    <a:lvl6pPr marL="2286000" algn="l" defTabSz="914400" rtl="0" eaLnBrk="1" latinLnBrk="0" hangingPunct="1">
      <a:defRPr sz="2400" kern="1200">
        <a:solidFill>
          <a:schemeClr val="tx1"/>
        </a:solidFill>
        <a:latin typeface="Arial" charset="0"/>
        <a:ea typeface="ＭＳ Ｐゴシック"/>
        <a:cs typeface="Arial" charset="0"/>
      </a:defRPr>
    </a:lvl6pPr>
    <a:lvl7pPr marL="2743200" algn="l" defTabSz="914400" rtl="0" eaLnBrk="1" latinLnBrk="0" hangingPunct="1">
      <a:defRPr sz="2400" kern="1200">
        <a:solidFill>
          <a:schemeClr val="tx1"/>
        </a:solidFill>
        <a:latin typeface="Arial" charset="0"/>
        <a:ea typeface="ＭＳ Ｐゴシック"/>
        <a:cs typeface="Arial" charset="0"/>
      </a:defRPr>
    </a:lvl7pPr>
    <a:lvl8pPr marL="3200400" algn="l" defTabSz="914400" rtl="0" eaLnBrk="1" latinLnBrk="0" hangingPunct="1">
      <a:defRPr sz="2400" kern="1200">
        <a:solidFill>
          <a:schemeClr val="tx1"/>
        </a:solidFill>
        <a:latin typeface="Arial" charset="0"/>
        <a:ea typeface="ＭＳ Ｐゴシック"/>
        <a:cs typeface="Arial" charset="0"/>
      </a:defRPr>
    </a:lvl8pPr>
    <a:lvl9pPr marL="3657600" algn="l" defTabSz="914400" rtl="0" eaLnBrk="1" latinLnBrk="0" hangingPunct="1">
      <a:defRPr sz="2400" kern="1200">
        <a:solidFill>
          <a:schemeClr val="tx1"/>
        </a:solidFill>
        <a:latin typeface="Arial" charset="0"/>
        <a:ea typeface="ＭＳ Ｐゴシック"/>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A"/>
    <a:srgbClr val="005DAA"/>
    <a:srgbClr val="FF7600"/>
    <a:srgbClr val="D91B5C"/>
    <a:srgbClr val="872175"/>
    <a:srgbClr val="009999"/>
    <a:srgbClr val="00AEEF"/>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57" autoAdjust="0"/>
  </p:normalViewPr>
  <p:slideViewPr>
    <p:cSldViewPr>
      <p:cViewPr varScale="1">
        <p:scale>
          <a:sx n="105" d="100"/>
          <a:sy n="105" d="100"/>
        </p:scale>
        <p:origin x="-440" y="-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5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6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6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atin typeface="Arial" pitchFamily="34" charset="0"/>
                <a:ea typeface="ＭＳ Ｐゴシック" pitchFamily="34" charset="-128"/>
                <a:cs typeface="+mn-cs"/>
              </a:defRPr>
            </a:lvl1pPr>
          </a:lstStyle>
          <a:p>
            <a:pPr>
              <a:defRPr/>
            </a:pPr>
            <a:fld id="{AD3D0550-4BFE-44D4-9B87-6FDD19D625D2}" type="slidenum">
              <a:rPr lang="en-US" altLang="nb-NO"/>
              <a:pPr>
                <a:defRPr/>
              </a:pPr>
              <a:t>‹#›</a:t>
            </a:fld>
            <a:endParaRPr lang="en-US" altLang="nb-NO"/>
          </a:p>
        </p:txBody>
      </p:sp>
    </p:spTree>
    <p:extLst>
      <p:ext uri="{BB962C8B-B14F-4D97-AF65-F5344CB8AC3E}">
        <p14:creationId xmlns:p14="http://schemas.microsoft.com/office/powerpoint/2010/main" val="1426077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atin typeface="Arial" pitchFamily="34" charset="0"/>
                <a:ea typeface="ＭＳ Ｐゴシック" pitchFamily="34" charset="-128"/>
                <a:cs typeface="+mn-cs"/>
              </a:defRPr>
            </a:lvl1pPr>
          </a:lstStyle>
          <a:p>
            <a:pPr>
              <a:defRPr/>
            </a:pPr>
            <a:fld id="{E451FC59-4F56-42CC-ABA0-41D19106F784}" type="slidenum">
              <a:rPr lang="en-US" altLang="nb-NO"/>
              <a:pPr>
                <a:defRPr/>
              </a:pPr>
              <a:t>‹#›</a:t>
            </a:fld>
            <a:endParaRPr lang="en-US" altLang="nb-NO"/>
          </a:p>
        </p:txBody>
      </p:sp>
    </p:spTree>
    <p:extLst>
      <p:ext uri="{BB962C8B-B14F-4D97-AF65-F5344CB8AC3E}">
        <p14:creationId xmlns:p14="http://schemas.microsoft.com/office/powerpoint/2010/main" val="3865295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ＭＳ Ｐゴシック" charset="0"/>
        <a:cs typeface="ヒラギノ角ゴ Pro W3"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2pPr>
    <a:lvl3pPr marL="9144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4pPr>
    <a:lvl5pPr marL="18288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1CE0DFE5-0C59-4196-9C9C-703BC7BE31AE}" type="slidenum">
              <a:rPr lang="en-US" altLang="nb-NO" smtClean="0">
                <a:latin typeface="Arial" charset="0"/>
                <a:ea typeface="ＭＳ Ｐゴシック"/>
                <a:cs typeface="ＭＳ Ｐゴシック"/>
              </a:rPr>
              <a:pPr/>
              <a:t>1</a:t>
            </a:fld>
            <a:endParaRPr lang="en-US" altLang="nb-NO" smtClean="0">
              <a:latin typeface="Arial" charset="0"/>
              <a:ea typeface="ＭＳ Ｐゴシック"/>
              <a:cs typeface="ＭＳ Ｐゴシック"/>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nb-NO" altLang="nb-NO" smtClean="0">
              <a:latin typeface="Arial" charset="0"/>
              <a:ea typeface="ＭＳ Ｐゴシック"/>
              <a:cs typeface="ヒラギノ角ゴ Pro W3"/>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Plassholder for lysbilde 1"/>
          <p:cNvSpPr>
            <a:spLocks noGrp="1" noRot="1" noChangeAspect="1"/>
          </p:cNvSpPr>
          <p:nvPr>
            <p:ph type="sldImg"/>
          </p:nvPr>
        </p:nvSpPr>
        <p:spPr>
          <a:ln/>
        </p:spPr>
      </p:sp>
      <p:sp>
        <p:nvSpPr>
          <p:cNvPr id="37890" name="Plassholder for notater 2"/>
          <p:cNvSpPr>
            <a:spLocks noGrp="1"/>
          </p:cNvSpPr>
          <p:nvPr>
            <p:ph type="body" idx="1"/>
          </p:nvPr>
        </p:nvSpPr>
        <p:spPr>
          <a:noFill/>
          <a:ln/>
        </p:spPr>
        <p:txBody>
          <a:bodyPr/>
          <a:lstStyle/>
          <a:p>
            <a:r>
              <a:rPr lang="nb-NO" smtClean="0">
                <a:latin typeface="Arial" charset="0"/>
                <a:ea typeface="ＭＳ Ｐゴシック"/>
                <a:cs typeface="ヒラギノ角ゴ Pro W3"/>
              </a:rPr>
              <a:t>Young friends: Balkan Vest. Oslo Vest Rotar</a:t>
            </a:r>
          </a:p>
          <a:p>
            <a:r>
              <a:rPr lang="nb-NO" smtClean="0">
                <a:latin typeface="Arial" charset="0"/>
                <a:ea typeface="ＭＳ Ｐゴシック"/>
                <a:cs typeface="ヒラギノ角ゴ Pro W3"/>
              </a:rPr>
              <a:t>7. nov. 2015</a:t>
            </a:r>
          </a:p>
          <a:p>
            <a:r>
              <a:rPr lang="en-US" smtClean="0">
                <a:latin typeface="Arial" charset="0"/>
                <a:ea typeface="ＭＳ Ｐゴシック"/>
                <a:cs typeface="ヒラギノ角ゴ Pro W3"/>
              </a:rPr>
              <a:t>The Rotary Foundation and UNESCO-IHE Institute for Water Education are working together to tackle the world’s water and sanitation crisis and are offering up to 10 scholarships for graduate study at UNESCO-IHE's Delft campus in the Netherlands. The partnership aims to increase the number of trained professionals who can devise, plan, and implement water and sanitation solutions in developing areas. The scholarships also are designed to promote long-term productive relationships between Rotarians and skilled water and sanitation professionals in their communities.</a:t>
            </a:r>
            <a:endParaRPr lang="nb-NO" smtClean="0">
              <a:latin typeface="Arial" charset="0"/>
              <a:ea typeface="ＭＳ Ｐゴシック"/>
              <a:cs typeface="ヒラギノ角ゴ Pro W3"/>
            </a:endParaRPr>
          </a:p>
        </p:txBody>
      </p:sp>
      <p:sp>
        <p:nvSpPr>
          <p:cNvPr id="37891" name="Plassholder for lysbildenummer 3"/>
          <p:cNvSpPr>
            <a:spLocks noGrp="1"/>
          </p:cNvSpPr>
          <p:nvPr>
            <p:ph type="sldNum" sz="quarter" idx="5"/>
          </p:nvPr>
        </p:nvSpPr>
        <p:spPr>
          <a:noFill/>
        </p:spPr>
        <p:txBody>
          <a:bodyPr/>
          <a:lstStyle/>
          <a:p>
            <a:fld id="{B5CE6A22-5417-4F76-BAD9-BF799F1C7EA3}" type="slidenum">
              <a:rPr lang="en-US" altLang="nb-NO" smtClean="0">
                <a:latin typeface="Arial" charset="0"/>
                <a:ea typeface="ＭＳ Ｐゴシック"/>
                <a:cs typeface="ＭＳ Ｐゴシック"/>
              </a:rPr>
              <a:pPr/>
              <a:t>3</a:t>
            </a:fld>
            <a:endParaRPr lang="en-US" altLang="nb-NO" smtClean="0">
              <a:latin typeface="Arial"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ssholder for lysbilde 1"/>
          <p:cNvSpPr>
            <a:spLocks noGrp="1" noRot="1" noChangeAspect="1"/>
          </p:cNvSpPr>
          <p:nvPr>
            <p:ph type="sldImg"/>
          </p:nvPr>
        </p:nvSpPr>
        <p:spPr>
          <a:ln/>
        </p:spPr>
      </p:sp>
      <p:sp>
        <p:nvSpPr>
          <p:cNvPr id="40962" name="Plassholder for notater 2"/>
          <p:cNvSpPr>
            <a:spLocks noGrp="1"/>
          </p:cNvSpPr>
          <p:nvPr>
            <p:ph type="body" idx="1"/>
          </p:nvPr>
        </p:nvSpPr>
        <p:spPr>
          <a:noFill/>
          <a:ln/>
        </p:spPr>
        <p:txBody>
          <a:bodyPr/>
          <a:lstStyle/>
          <a:p>
            <a:r>
              <a:rPr lang="en-US" smtClean="0">
                <a:latin typeface="Arial" charset="0"/>
                <a:ea typeface="ＭＳ Ｐゴシック"/>
                <a:cs typeface="ヒラギノ角ゴ Pro W3"/>
              </a:rPr>
              <a:t>London: samlingssted for flyktninger</a:t>
            </a:r>
          </a:p>
          <a:p>
            <a:r>
              <a:rPr lang="en-US" smtClean="0">
                <a:latin typeface="Arial" charset="0"/>
                <a:ea typeface="ＭＳ Ｐゴシック"/>
                <a:cs typeface="ヒラギノ角ゴ Pro W3"/>
              </a:rPr>
              <a:t>The roots of the RI representative network actually predate the formal chartering of the UN after World War II. In 1942, Rotary clubs from 21 nations organized a conference in London where ministers of education developed ideas for advancing education, science, and culture across nations. This meeting was the seed of what is known today as UNESCO, the United Nations Educational, Scientific, and Cultural Organization.</a:t>
            </a:r>
          </a:p>
          <a:p>
            <a:r>
              <a:rPr lang="en-US" smtClean="0">
                <a:latin typeface="Arial" charset="0"/>
                <a:ea typeface="ＭＳ Ｐゴシック"/>
                <a:cs typeface="ヒラギノ角ゴ Pro W3"/>
              </a:rPr>
              <a:t>Delegations of Rotary members helped draft the UN Charter in San Francisco in 1945 and gave the organization strong support during its early years, until the Cold War turned it into an ideological battleground. Rotary’s participation decreased over the following decades in keeping with its policy against political involvement.</a:t>
            </a:r>
          </a:p>
          <a:p>
            <a:r>
              <a:rPr lang="en-US" smtClean="0">
                <a:latin typeface="Arial" charset="0"/>
                <a:ea typeface="ＭＳ Ｐゴシック"/>
                <a:cs typeface="ヒラギノ角ゴ Pro W3"/>
              </a:rPr>
              <a:t>The spark that restored Rotary’s interest in the UN was the launch of the campaign to eradicate polio in 1985 and Rotary’s ensuing partnership with the World Health Organization and UNICEF.</a:t>
            </a:r>
          </a:p>
          <a:p>
            <a:r>
              <a:rPr lang="en-US" smtClean="0">
                <a:latin typeface="Arial" charset="0"/>
                <a:ea typeface="ＭＳ Ｐゴシック"/>
                <a:cs typeface="ヒラギノ角ゴ Pro W3"/>
              </a:rPr>
              <a:t>Rotaryda I FN</a:t>
            </a:r>
          </a:p>
          <a:p>
            <a:r>
              <a:rPr lang="nb-NO" smtClean="0">
                <a:latin typeface="Arial" charset="0"/>
                <a:ea typeface="ＭＳ Ｐゴシック"/>
                <a:cs typeface="ヒラギノ角ゴ Pro W3"/>
              </a:rPr>
              <a:t>.</a:t>
            </a:r>
          </a:p>
        </p:txBody>
      </p:sp>
      <p:sp>
        <p:nvSpPr>
          <p:cNvPr id="40963" name="Plassholder for lysbildenummer 3"/>
          <p:cNvSpPr>
            <a:spLocks noGrp="1"/>
          </p:cNvSpPr>
          <p:nvPr>
            <p:ph type="sldNum" sz="quarter" idx="5"/>
          </p:nvPr>
        </p:nvSpPr>
        <p:spPr>
          <a:noFill/>
        </p:spPr>
        <p:txBody>
          <a:bodyPr/>
          <a:lstStyle/>
          <a:p>
            <a:fld id="{7E075BF1-791F-4C6B-8FBF-9A60CB5B789E}" type="slidenum">
              <a:rPr lang="en-US" altLang="nb-NO" smtClean="0">
                <a:latin typeface="Arial" charset="0"/>
                <a:ea typeface="ＭＳ Ｐゴシック"/>
                <a:cs typeface="ＭＳ Ｐゴシック"/>
              </a:rPr>
              <a:pPr/>
              <a:t>5</a:t>
            </a:fld>
            <a:endParaRPr lang="en-US" altLang="nb-NO" smtClean="0">
              <a:latin typeface="Arial" charset="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p:spPr>
        <p:txBody>
          <a:bodyPr/>
          <a:lstStyle/>
          <a:p>
            <a:r>
              <a:rPr lang="en-US" smtClean="0">
                <a:latin typeface="Arial" charset="0"/>
                <a:ea typeface="ＭＳ Ｐゴシック"/>
                <a:cs typeface="ヒラギノ角ゴ Pro W3"/>
              </a:rPr>
              <a:t>The two-day meeting on 15-16 January brought together experts from around the world to explore ideas and solutions to violence and conflict. More than 150 leaders in the fields of peace, education, business, law, and health care led over 100 breakout sessions and workshops. Topics ranged from how to achieve peace through education to combating human trafficking to the role the media has in eliminating conflict.</a:t>
            </a:r>
          </a:p>
          <a:p>
            <a:r>
              <a:rPr lang="en-US" smtClean="0">
                <a:latin typeface="Arial" charset="0"/>
                <a:ea typeface="ＭＳ Ｐゴシック"/>
                <a:cs typeface="ヒラギノ角ゴ Pro W3"/>
              </a:rPr>
              <a:t>Hosted by Rotary districts in California and attended by more than 1,500 people, the conference is an example of how Rotary members are taking peace into their own hands, said RI President K.R. Ravindran.</a:t>
            </a:r>
          </a:p>
          <a:p>
            <a:endParaRPr lang="nb-NO" altLang="nb-NO" smtClean="0">
              <a:latin typeface="Arial" charset="0"/>
              <a:ea typeface="ＭＳ Ｐゴシック"/>
              <a:cs typeface="ヒラギノ角ゴ Pro W3"/>
            </a:endParaRPr>
          </a:p>
        </p:txBody>
      </p:sp>
      <p:sp>
        <p:nvSpPr>
          <p:cNvPr id="46083" name="Slide Number Placeholder 3"/>
          <p:cNvSpPr>
            <a:spLocks noGrp="1"/>
          </p:cNvSpPr>
          <p:nvPr>
            <p:ph type="sldNum" sz="quarter" idx="5"/>
          </p:nvPr>
        </p:nvSpPr>
        <p:spPr>
          <a:noFill/>
        </p:spPr>
        <p:txBody>
          <a:bodyPr/>
          <a:lstStyle/>
          <a:p>
            <a:fld id="{776FD590-744A-4526-989B-5660EA9AEF54}" type="slidenum">
              <a:rPr lang="en-US" altLang="nb-NO" smtClean="0">
                <a:latin typeface="Arial" charset="0"/>
                <a:ea typeface="ＭＳ Ｐゴシック"/>
                <a:cs typeface="ＭＳ Ｐゴシック"/>
              </a:rPr>
              <a:pPr/>
              <a:t>9</a:t>
            </a:fld>
            <a:endParaRPr lang="en-US" altLang="nb-NO" smtClean="0">
              <a:latin typeface="Arial"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Plassholder for lysbilde 1"/>
          <p:cNvSpPr>
            <a:spLocks noGrp="1" noRot="1" noChangeAspect="1"/>
          </p:cNvSpPr>
          <p:nvPr>
            <p:ph type="sldImg"/>
          </p:nvPr>
        </p:nvSpPr>
        <p:spPr>
          <a:ln/>
        </p:spPr>
      </p:sp>
      <p:sp>
        <p:nvSpPr>
          <p:cNvPr id="49154" name="Plassholder for notater 2"/>
          <p:cNvSpPr>
            <a:spLocks noGrp="1"/>
          </p:cNvSpPr>
          <p:nvPr>
            <p:ph type="body" idx="1"/>
          </p:nvPr>
        </p:nvSpPr>
        <p:spPr>
          <a:noFill/>
          <a:ln/>
        </p:spPr>
        <p:txBody>
          <a:bodyPr/>
          <a:lstStyle/>
          <a:p>
            <a:r>
              <a:rPr lang="nb-NO" smtClean="0">
                <a:latin typeface="Arial" charset="0"/>
                <a:ea typeface="ＭＳ Ｐゴシック"/>
                <a:cs typeface="ヒラギノ角ゴ Pro W3"/>
              </a:rPr>
              <a:t>Sam Owori</a:t>
            </a:r>
          </a:p>
        </p:txBody>
      </p:sp>
      <p:sp>
        <p:nvSpPr>
          <p:cNvPr id="49155" name="Plassholder for lysbildenummer 3"/>
          <p:cNvSpPr>
            <a:spLocks noGrp="1"/>
          </p:cNvSpPr>
          <p:nvPr>
            <p:ph type="sldNum" sz="quarter" idx="5"/>
          </p:nvPr>
        </p:nvSpPr>
        <p:spPr>
          <a:noFill/>
        </p:spPr>
        <p:txBody>
          <a:bodyPr/>
          <a:lstStyle/>
          <a:p>
            <a:fld id="{FD24E76F-4EFC-4D30-9DC3-1CF61FB79D48}" type="slidenum">
              <a:rPr lang="en-US" altLang="nb-NO" smtClean="0">
                <a:latin typeface="Arial" charset="0"/>
                <a:ea typeface="ＭＳ Ｐゴシック"/>
                <a:cs typeface="ＭＳ Ｐゴシック"/>
              </a:rPr>
              <a:pPr/>
              <a:t>11</a:t>
            </a:fld>
            <a:endParaRPr lang="en-US" altLang="nb-NO" smtClean="0">
              <a:latin typeface="Arial"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AEEF"/>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smtClean="0"/>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AEEF"/>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4"/>
          <p:cNvSpPr>
            <a:spLocks noChangeArrowheads="1"/>
          </p:cNvSpPr>
          <p:nvPr/>
        </p:nvSpPr>
        <p:spPr bwMode="auto">
          <a:xfrm>
            <a:off x="-76200" y="457200"/>
            <a:ext cx="9296400" cy="533400"/>
          </a:xfrm>
          <a:prstGeom prst="rect">
            <a:avLst/>
          </a:prstGeom>
          <a:solidFill>
            <a:srgbClr val="009999"/>
          </a:solidFill>
          <a:ln>
            <a:noFill/>
          </a:ln>
          <a:effectLst>
            <a:outerShdw blurRad="88900" dist="61087" dir="5400000" rotWithShape="0">
              <a:srgbClr val="808080">
                <a:alpha val="25000"/>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4"/>
          <p:cNvSpPr>
            <a:spLocks noChangeArrowheads="1"/>
          </p:cNvSpPr>
          <p:nvPr/>
        </p:nvSpPr>
        <p:spPr bwMode="auto">
          <a:xfrm>
            <a:off x="-76200" y="457200"/>
            <a:ext cx="9296400" cy="533400"/>
          </a:xfrm>
          <a:prstGeom prst="rect">
            <a:avLst/>
          </a:prstGeom>
          <a:solidFill>
            <a:srgbClr val="FF7600"/>
          </a:solidFill>
          <a:ln>
            <a:noFill/>
          </a:ln>
          <a:effectLst>
            <a:outerShdw blurRad="88900" dist="61087" dir="5400000" rotWithShape="0">
              <a:srgbClr val="808080">
                <a:alpha val="25000"/>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8763000" cy="533400"/>
          </a:xfrm>
          <a:prstGeom prst="rect">
            <a:avLst/>
          </a:prstGeom>
        </p:spPr>
        <p:txBody>
          <a:bodyPr lIns="0" tIns="0" rIns="0" bIns="0" anchor="ctr" anchorCtr="0"/>
          <a:lstStyle>
            <a:lvl1pPr algn="l">
              <a:defRPr sz="1800">
                <a:solidFill>
                  <a:schemeClr val="bg1">
                    <a:lumMod val="85000"/>
                  </a:schemeClr>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0" i="0" cap="all">
                <a:latin typeface="Arial Narrow"/>
                <a:cs typeface="Arial Narrow"/>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Georgia"/>
                <a:cs typeface="Georgi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atin typeface="Arial Narrow"/>
                <a:cs typeface="Arial Narrow"/>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Georgia"/>
                <a:cs typeface="Georgia"/>
              </a:defRPr>
            </a:lvl1pPr>
            <a:lvl2pPr>
              <a:defRPr sz="2800">
                <a:latin typeface="Georgia"/>
                <a:cs typeface="Georgia"/>
              </a:defRPr>
            </a:lvl2pPr>
            <a:lvl3pPr>
              <a:defRPr sz="2400">
                <a:latin typeface="Georgia"/>
                <a:cs typeface="Georgia"/>
              </a:defRPr>
            </a:lvl3pPr>
            <a:lvl4pPr>
              <a:defRPr sz="2000">
                <a:latin typeface="Georgia"/>
                <a:cs typeface="Georgia"/>
              </a:defRPr>
            </a:lvl4pPr>
            <a:lvl5pPr>
              <a:defRPr sz="2000">
                <a:latin typeface="Georgia"/>
                <a:cs typeface="Georgia"/>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Arial Narrow"/>
                <a:cs typeface="Arial Narrow"/>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5DAA"/>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smtClean="0"/>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5DAA"/>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ransition xmlns:p14="http://schemas.microsoft.com/office/powerpoint/2010/main" spd="slow"/>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cSld>
  <p:clrMapOvr>
    <a:masterClrMapping/>
  </p:clrMapOvr>
  <p:transition xmlns:p14="http://schemas.microsoft.com/office/powerpoint/2010/main" spd="slow"/>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3"/>
          <p:cNvSpPr>
            <a:spLocks noChangeArrowheads="1"/>
          </p:cNvSpPr>
          <p:nvPr/>
        </p:nvSpPr>
        <p:spPr bwMode="auto">
          <a:xfrm>
            <a:off x="-152400" y="2667000"/>
            <a:ext cx="9525000" cy="1600200"/>
          </a:xfrm>
          <a:prstGeom prst="rect">
            <a:avLst/>
          </a:prstGeom>
          <a:solidFill>
            <a:schemeClr val="accent1"/>
          </a:solidFill>
          <a:ln>
            <a:noFill/>
          </a:ln>
          <a:effectLst>
            <a:outerShdw blurRad="88900" dist="61087" dir="5400000" rotWithShape="0">
              <a:srgbClr val="808080">
                <a:alpha val="45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3"/>
          <p:cNvSpPr>
            <a:spLocks noChangeArrowheads="1"/>
          </p:cNvSpPr>
          <p:nvPr/>
        </p:nvSpPr>
        <p:spPr bwMode="auto">
          <a:xfrm>
            <a:off x="-152400" y="2667000"/>
            <a:ext cx="9525000" cy="1600200"/>
          </a:xfrm>
          <a:prstGeom prst="rect">
            <a:avLst/>
          </a:prstGeom>
          <a:solidFill>
            <a:srgbClr val="005DAA"/>
          </a:solidFill>
          <a:ln>
            <a:noFill/>
          </a:ln>
          <a:effectLst>
            <a:outerShdw blurRad="88900" dist="61087" dir="5400000" rotWithShape="0">
              <a:srgbClr val="808080">
                <a:alpha val="45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3"/>
          <p:cNvSpPr>
            <a:spLocks noChangeArrowheads="1"/>
          </p:cNvSpPr>
          <p:nvPr/>
        </p:nvSpPr>
        <p:spPr bwMode="auto">
          <a:xfrm>
            <a:off x="-152400" y="2667000"/>
            <a:ext cx="9525000" cy="1600200"/>
          </a:xfrm>
          <a:prstGeom prst="rect">
            <a:avLst/>
          </a:prstGeom>
          <a:solidFill>
            <a:schemeClr val="tx2"/>
          </a:solidFill>
          <a:ln>
            <a:noFill/>
          </a:ln>
          <a:effectLst>
            <a:outerShdw blurRad="88900" dist="61087" dir="5400000" rotWithShape="0">
              <a:srgbClr val="808080">
                <a:alpha val="45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3"/>
          <p:cNvSpPr>
            <a:spLocks noChangeArrowheads="1"/>
          </p:cNvSpPr>
          <p:nvPr/>
        </p:nvSpPr>
        <p:spPr bwMode="auto">
          <a:xfrm>
            <a:off x="-152400" y="2667000"/>
            <a:ext cx="9525000" cy="1600200"/>
          </a:xfrm>
          <a:prstGeom prst="rect">
            <a:avLst/>
          </a:prstGeom>
          <a:solidFill>
            <a:srgbClr val="009999"/>
          </a:solidFill>
          <a:ln>
            <a:noFill/>
          </a:ln>
          <a:effectLst>
            <a:outerShdw blurRad="88900" dist="61087" dir="5400000" rotWithShape="0">
              <a:srgbClr val="808080">
                <a:alpha val="45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3"/>
          <p:cNvSpPr>
            <a:spLocks noChangeArrowheads="1"/>
          </p:cNvSpPr>
          <p:nvPr/>
        </p:nvSpPr>
        <p:spPr bwMode="auto">
          <a:xfrm>
            <a:off x="-152400" y="2667000"/>
            <a:ext cx="9525000" cy="1600200"/>
          </a:xfrm>
          <a:prstGeom prst="rect">
            <a:avLst/>
          </a:prstGeom>
          <a:solidFill>
            <a:srgbClr val="FF7600"/>
          </a:solidFill>
          <a:ln>
            <a:noFill/>
          </a:ln>
          <a:effectLst>
            <a:outerShdw blurRad="88900" dist="61087" dir="5400000" rotWithShape="0">
              <a:srgbClr val="808080">
                <a:alpha val="45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tx2"/>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smtClean="0"/>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3"/>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smtClean="0"/>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3"/>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6"/>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smtClean="0"/>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6"/>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4"/>
          <p:cNvSpPr>
            <a:spLocks noChangeArrowheads="1"/>
          </p:cNvSpPr>
          <p:nvPr/>
        </p:nvSpPr>
        <p:spPr bwMode="auto">
          <a:xfrm>
            <a:off x="-76200" y="457200"/>
            <a:ext cx="9296400" cy="533400"/>
          </a:xfrm>
          <a:prstGeom prst="rect">
            <a:avLst/>
          </a:prstGeom>
          <a:solidFill>
            <a:schemeClr val="accent1"/>
          </a:solidFill>
          <a:ln>
            <a:noFill/>
          </a:ln>
          <a:effectLst>
            <a:outerShdw blurRad="88900" dist="61087" dir="5400000" rotWithShape="0">
              <a:srgbClr val="808080">
                <a:alpha val="25000"/>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4"/>
          <p:cNvSpPr>
            <a:spLocks noChangeArrowheads="1"/>
          </p:cNvSpPr>
          <p:nvPr/>
        </p:nvSpPr>
        <p:spPr bwMode="auto">
          <a:xfrm>
            <a:off x="-76200" y="457200"/>
            <a:ext cx="9296400" cy="533400"/>
          </a:xfrm>
          <a:prstGeom prst="rect">
            <a:avLst/>
          </a:prstGeom>
          <a:solidFill>
            <a:srgbClr val="005DAA"/>
          </a:solidFill>
          <a:ln>
            <a:noFill/>
          </a:ln>
          <a:effectLst>
            <a:outerShdw blurRad="88900" dist="61087" dir="5400000" rotWithShape="0">
              <a:srgbClr val="808080">
                <a:alpha val="25000"/>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4"/>
          <p:cNvSpPr>
            <a:spLocks noChangeArrowheads="1"/>
          </p:cNvSpPr>
          <p:nvPr/>
        </p:nvSpPr>
        <p:spPr bwMode="auto">
          <a:xfrm>
            <a:off x="-76200" y="457200"/>
            <a:ext cx="9296400" cy="533400"/>
          </a:xfrm>
          <a:prstGeom prst="rect">
            <a:avLst/>
          </a:prstGeom>
          <a:solidFill>
            <a:schemeClr val="tx2"/>
          </a:solidFill>
          <a:ln>
            <a:noFill/>
          </a:ln>
          <a:effectLst>
            <a:outerShdw blurRad="88900" dist="61087" dir="5400000" rotWithShape="0">
              <a:srgbClr val="808080">
                <a:alpha val="25000"/>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NUL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7.xml"/><Relationship Id="rId12" Type="http://schemas.openxmlformats.org/officeDocument/2006/relationships/slideLayout" Target="../slideLayouts/slideLayout18.xml"/><Relationship Id="rId13" Type="http://schemas.openxmlformats.org/officeDocument/2006/relationships/slideLayout" Target="../slideLayouts/slideLayout19.xml"/><Relationship Id="rId14" Type="http://schemas.openxmlformats.org/officeDocument/2006/relationships/slideLayout" Target="../slideLayouts/slideLayout20.xml"/><Relationship Id="rId15" Type="http://schemas.openxmlformats.org/officeDocument/2006/relationships/slideLayout" Target="../slideLayouts/slideLayout21.xml"/><Relationship Id="rId16" Type="http://schemas.openxmlformats.org/officeDocument/2006/relationships/theme" Target="../theme/theme2.xml"/><Relationship Id="rId17" Type="http://schemas.openxmlformats.org/officeDocument/2006/relationships/image" Target="NULL"/><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theme" Target="../theme/theme3.xml"/><Relationship Id="rId8" Type="http://schemas.openxmlformats.org/officeDocument/2006/relationships/image" Target="NULL"/><Relationship Id="rId1" Type="http://schemas.openxmlformats.org/officeDocument/2006/relationships/slideLayout" Target="../slideLayouts/slideLayout22.xml"/><Relationship Id="rId2"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E6E5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pic>
        <p:nvPicPr>
          <p:cNvPr id="1027" name="Picture 3"/>
          <p:cNvPicPr>
            <a:picLocks noChangeAspect="1"/>
          </p:cNvPicPr>
          <p:nvPr/>
        </p:nvPicPr>
        <p:blipFill>
          <a:blip r:embed="rId8"/>
          <a:srcRect/>
          <a:stretch>
            <a:fillRect/>
          </a:stretch>
        </p:blipFill>
        <p:spPr bwMode="auto">
          <a:xfrm>
            <a:off x="460375" y="6165850"/>
            <a:ext cx="1212850" cy="457200"/>
          </a:xfrm>
          <a:prstGeom prst="rect">
            <a:avLst/>
          </a:prstGeom>
          <a:noFill/>
          <a:ln w="9525">
            <a:noFill/>
            <a:miter lim="800000"/>
            <a:headEnd/>
            <a:tailEnd/>
          </a:ln>
        </p:spPr>
      </p:pic>
      <p:pic>
        <p:nvPicPr>
          <p:cNvPr id="1028" name="Picture 4"/>
          <p:cNvPicPr>
            <a:picLocks noChangeAspect="1"/>
          </p:cNvPicPr>
          <p:nvPr/>
        </p:nvPicPr>
        <p:blipFill>
          <a:blip r:embed="rId8"/>
          <a:srcRect/>
          <a:stretch>
            <a:fillRect/>
          </a:stretch>
        </p:blipFill>
        <p:spPr bwMode="auto">
          <a:xfrm>
            <a:off x="5562600" y="152400"/>
            <a:ext cx="3124200" cy="3124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18" r:id="rId2"/>
    <p:sldLayoutId id="2147483717" r:id="rId3"/>
    <p:sldLayoutId id="2147483716" r:id="rId4"/>
    <p:sldLayoutId id="2147483715" r:id="rId5"/>
    <p:sldLayoutId id="2147483714" r:id="rId6"/>
  </p:sldLayoutIdLst>
  <p:timing>
    <p:tnLst>
      <p:par>
        <p:cTn xmlns:p14="http://schemas.microsoft.com/office/powerpoint/2010/mai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ＭＳ Ｐゴシック"/>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ＭＳ Ｐゴシック"/>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7086600" y="6477000"/>
            <a:ext cx="1600200" cy="138113"/>
          </a:xfrm>
          <a:prstGeom prst="rect">
            <a:avLst/>
          </a:prstGeom>
          <a:noFill/>
        </p:spPr>
        <p:txBody>
          <a:bodyPr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a:defRPr/>
            </a:pPr>
            <a:r>
              <a:rPr lang="en-US" altLang="nb-NO" sz="900">
                <a:solidFill>
                  <a:srgbClr val="BCBDC0"/>
                </a:solidFill>
                <a:latin typeface="Arial Narrow" pitchFamily="34" charset="0"/>
                <a:cs typeface="+mn-cs"/>
              </a:rPr>
              <a:t>TITLE  |  </a:t>
            </a:r>
            <a:fld id="{FD1955C5-37B4-4825-94B2-F96E5D5B680D}" type="slidenum">
              <a:rPr lang="en-US" altLang="nb-NO" sz="900">
                <a:solidFill>
                  <a:srgbClr val="BCBDC0"/>
                </a:solidFill>
                <a:latin typeface="Arial Narrow" pitchFamily="34" charset="0"/>
                <a:cs typeface="+mn-cs"/>
              </a:rPr>
              <a:pPr algn="r">
                <a:defRPr/>
              </a:pPr>
              <a:t>‹#›</a:t>
            </a:fld>
            <a:r>
              <a:rPr lang="en-US" altLang="nb-NO" sz="900">
                <a:solidFill>
                  <a:srgbClr val="BCBDC0"/>
                </a:solidFill>
                <a:latin typeface="Arial Narrow" pitchFamily="34" charset="0"/>
                <a:cs typeface="+mn-cs"/>
              </a:rPr>
              <a:t>  </a:t>
            </a:r>
            <a:endParaRPr lang="en-US" altLang="nb-NO" sz="900">
              <a:solidFill>
                <a:srgbClr val="958D85"/>
              </a:solidFill>
              <a:latin typeface="Arial Narrow" pitchFamily="34" charset="0"/>
              <a:cs typeface="+mn-cs"/>
            </a:endParaRPr>
          </a:p>
        </p:txBody>
      </p:sp>
      <p:pic>
        <p:nvPicPr>
          <p:cNvPr id="8195" name="Picture 5"/>
          <p:cNvPicPr>
            <a:picLocks noChangeAspect="1"/>
          </p:cNvPicPr>
          <p:nvPr/>
        </p:nvPicPr>
        <p:blipFill>
          <a:blip r:embed="rId17"/>
          <a:srcRect/>
          <a:stretch>
            <a:fillRect/>
          </a:stretch>
        </p:blipFill>
        <p:spPr bwMode="auto">
          <a:xfrm>
            <a:off x="458788" y="6299200"/>
            <a:ext cx="892175" cy="336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27" r:id="rId6"/>
    <p:sldLayoutId id="2147483726" r:id="rId7"/>
    <p:sldLayoutId id="2147483725" r:id="rId8"/>
    <p:sldLayoutId id="2147483724" r:id="rId9"/>
    <p:sldLayoutId id="2147483723" r:id="rId10"/>
    <p:sldLayoutId id="2147483722" r:id="rId11"/>
    <p:sldLayoutId id="2147483721" r:id="rId12"/>
    <p:sldLayoutId id="2147483720" r:id="rId13"/>
    <p:sldLayoutId id="2147483733" r:id="rId14"/>
    <p:sldLayoutId id="2147483734" r:id="rId15"/>
  </p:sldLayoutIdLst>
  <p:timing>
    <p:tnLst>
      <p:par>
        <p:cTn xmlns:p14="http://schemas.microsoft.com/office/powerpoint/2010/mai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7162800" y="6477000"/>
            <a:ext cx="1524000" cy="138113"/>
          </a:xfrm>
          <a:prstGeom prst="rect">
            <a:avLst/>
          </a:prstGeom>
          <a:noFill/>
        </p:spPr>
        <p:txBody>
          <a:bodyPr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a:defRPr/>
            </a:pPr>
            <a:r>
              <a:rPr lang="en-US" altLang="nb-NO" sz="900">
                <a:solidFill>
                  <a:srgbClr val="BCBDC0"/>
                </a:solidFill>
                <a:latin typeface="Arial Narrow" pitchFamily="34" charset="0"/>
                <a:cs typeface="+mn-cs"/>
              </a:rPr>
              <a:t>TITLE |  </a:t>
            </a:r>
            <a:fld id="{7F9F4683-F987-4EBD-A35E-508E537B0B47}" type="slidenum">
              <a:rPr lang="en-US" altLang="nb-NO" sz="900">
                <a:solidFill>
                  <a:srgbClr val="BCBDC0"/>
                </a:solidFill>
                <a:latin typeface="Arial Narrow" pitchFamily="34" charset="0"/>
                <a:cs typeface="+mn-cs"/>
              </a:rPr>
              <a:pPr algn="r">
                <a:defRPr/>
              </a:pPr>
              <a:t>‹#›</a:t>
            </a:fld>
            <a:r>
              <a:rPr lang="en-US" altLang="nb-NO" sz="900">
                <a:solidFill>
                  <a:srgbClr val="BCBDC0"/>
                </a:solidFill>
                <a:latin typeface="Arial Narrow" pitchFamily="34" charset="0"/>
                <a:cs typeface="+mn-cs"/>
              </a:rPr>
              <a:t>  </a:t>
            </a:r>
            <a:endParaRPr lang="en-US" altLang="nb-NO" sz="900">
              <a:solidFill>
                <a:srgbClr val="958D85"/>
              </a:solidFill>
              <a:latin typeface="Arial Narrow" pitchFamily="34" charset="0"/>
              <a:cs typeface="+mn-cs"/>
            </a:endParaRPr>
          </a:p>
        </p:txBody>
      </p:sp>
      <p:pic>
        <p:nvPicPr>
          <p:cNvPr id="24579" name="Picture 3"/>
          <p:cNvPicPr>
            <a:picLocks noChangeAspect="1"/>
          </p:cNvPicPr>
          <p:nvPr/>
        </p:nvPicPr>
        <p:blipFill>
          <a:blip r:embed="rId8"/>
          <a:srcRect/>
          <a:stretch>
            <a:fillRect/>
          </a:stretch>
        </p:blipFill>
        <p:spPr bwMode="auto">
          <a:xfrm>
            <a:off x="458788" y="6299200"/>
            <a:ext cx="892175" cy="336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Lst>
  <p:timing>
    <p:tnLst>
      <p:par>
        <p:cTn xmlns:p14="http://schemas.microsoft.com/office/powerpoint/2010/mai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NUL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NUL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NUL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NUL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NUL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NUL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NUL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E5D8"/>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381000" y="3429000"/>
            <a:ext cx="9753600" cy="990600"/>
          </a:xfrm>
          <a:prstGeom prst="rect">
            <a:avLst/>
          </a:prstGeom>
          <a:solidFill>
            <a:schemeClr val="accent1"/>
          </a:solidFill>
          <a:ln>
            <a:noFill/>
          </a:ln>
          <a:effectLst>
            <a:outerShdw blurRad="40000" dist="23000" dir="5400000" rotWithShape="0">
              <a:srgbClr val="808080">
                <a:alpha val="34999"/>
              </a:srgbClr>
            </a:outerShdw>
          </a:effectLst>
          <a:extLst/>
        </p:spPr>
        <p:txBody>
          <a:bodyPr anchor="ctr"/>
          <a:lstStyle/>
          <a:p>
            <a:pPr algn="ctr" eaLnBrk="0" hangingPunct="0">
              <a:defRPr/>
            </a:pPr>
            <a:endParaRPr lang="en-US">
              <a:solidFill>
                <a:schemeClr val="lt1"/>
              </a:solidFill>
              <a:latin typeface="+mn-lt"/>
              <a:ea typeface="+mn-ea"/>
              <a:cs typeface="+mn-cs"/>
            </a:endParaRPr>
          </a:p>
        </p:txBody>
      </p:sp>
      <p:sp>
        <p:nvSpPr>
          <p:cNvPr id="33795" name="Rectangle 10"/>
          <p:cNvSpPr txBox="1">
            <a:spLocks noChangeArrowheads="1"/>
          </p:cNvSpPr>
          <p:nvPr/>
        </p:nvSpPr>
        <p:spPr bwMode="auto">
          <a:xfrm>
            <a:off x="457200" y="3581400"/>
            <a:ext cx="6858000" cy="2209800"/>
          </a:xfrm>
          <a:prstGeom prst="rect">
            <a:avLst/>
          </a:prstGeom>
          <a:noFill/>
          <a:ln w="9525">
            <a:noFill/>
            <a:miter lim="800000"/>
            <a:headEnd/>
            <a:tailEnd/>
          </a:ln>
        </p:spPr>
        <p:txBody>
          <a:bodyPr lIns="0" tIns="0" rIns="0" bIns="0"/>
          <a:lstStyle/>
          <a:p>
            <a:pPr defTabSz="457200">
              <a:spcAft>
                <a:spcPts val="2400"/>
              </a:spcAft>
            </a:pPr>
            <a:r>
              <a:rPr lang="en-US" altLang="nb-NO" sz="4400">
                <a:solidFill>
                  <a:schemeClr val="bg1"/>
                </a:solidFill>
                <a:latin typeface="Arial Narrow Bold"/>
                <a:cs typeface="ＭＳ Ｐゴシック"/>
              </a:rPr>
              <a:t>Rotarys fredsengasjement</a:t>
            </a:r>
          </a:p>
          <a:p>
            <a:pPr defTabSz="457200">
              <a:spcAft>
                <a:spcPts val="2400"/>
              </a:spcAft>
            </a:pPr>
            <a:r>
              <a:rPr lang="en-US" altLang="nb-NO" sz="2000">
                <a:solidFill>
                  <a:srgbClr val="01B4E7"/>
                </a:solidFill>
                <a:latin typeface="Georgia" pitchFamily="18" charset="0"/>
                <a:cs typeface="ＭＳ Ｐゴシック"/>
              </a:rPr>
              <a:t>Subject</a:t>
            </a:r>
          </a:p>
          <a:p>
            <a:pPr defTabSz="457200"/>
            <a:r>
              <a:rPr lang="en-US" altLang="nb-NO" sz="2000">
                <a:solidFill>
                  <a:srgbClr val="01B4E7"/>
                </a:solidFill>
                <a:latin typeface="Georgia" pitchFamily="18" charset="0"/>
                <a:cs typeface="ＭＳ Ｐゴシック"/>
              </a:rPr>
              <a:t>Ingrid Grandum Berget</a:t>
            </a:r>
          </a:p>
          <a:p>
            <a:pPr defTabSz="457200"/>
            <a:r>
              <a:rPr lang="en-US" altLang="nb-NO" sz="2000">
                <a:solidFill>
                  <a:srgbClr val="01B4E7"/>
                </a:solidFill>
                <a:latin typeface="Georgia" pitchFamily="18" charset="0"/>
                <a:cs typeface="ＭＳ Ｐゴシック"/>
              </a:rPr>
              <a:t>10-2-2016</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Fredskonferanse i Uppsala 7. mai 2016</a:t>
            </a:r>
          </a:p>
        </p:txBody>
      </p:sp>
      <p:pic>
        <p:nvPicPr>
          <p:cNvPr id="47106" name="Plassholder for innhold 7"/>
          <p:cNvPicPr>
            <a:picLocks noGrp="1" noChangeAspect="1"/>
          </p:cNvPicPr>
          <p:nvPr>
            <p:ph idx="1"/>
          </p:nvPr>
        </p:nvPicPr>
        <p:blipFill>
          <a:blip r:embed="rId2"/>
          <a:srcRect/>
          <a:stretch>
            <a:fillRect/>
          </a:stretch>
        </p:blipFill>
        <p:spPr bwMode="auto">
          <a:xfrm>
            <a:off x="546100" y="1219200"/>
            <a:ext cx="8051800" cy="4525963"/>
          </a:xfrm>
          <a:noFill/>
          <a:ln>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Sam Owori: Rotary som fredsagent</a:t>
            </a:r>
          </a:p>
        </p:txBody>
      </p:sp>
      <p:sp>
        <p:nvSpPr>
          <p:cNvPr id="3" name="Plassholder for innhold 2"/>
          <p:cNvSpPr>
            <a:spLocks noGrp="1"/>
          </p:cNvSpPr>
          <p:nvPr>
            <p:ph idx="1"/>
          </p:nvPr>
        </p:nvSpPr>
        <p:spPr/>
        <p:txBody>
          <a:bodyPr/>
          <a:lstStyle/>
          <a:p>
            <a:pPr marL="0" indent="0" eaLnBrk="1" hangingPunct="1">
              <a:buFont typeface="Arial" pitchFamily="34" charset="0"/>
              <a:buNone/>
              <a:defRPr/>
            </a:pPr>
            <a:r>
              <a:rPr lang="en-US" sz="2400" dirty="0" smtClean="0">
                <a:solidFill>
                  <a:srgbClr val="000099"/>
                </a:solidFill>
              </a:rPr>
              <a:t>“</a:t>
            </a:r>
            <a:r>
              <a:rPr lang="en-US" sz="2400" b="1" dirty="0" smtClean="0">
                <a:solidFill>
                  <a:srgbClr val="000099"/>
                </a:solidFill>
              </a:rPr>
              <a:t>Changing lives</a:t>
            </a:r>
            <a:r>
              <a:rPr lang="en-US" sz="2400" dirty="0" smtClean="0">
                <a:solidFill>
                  <a:srgbClr val="000099"/>
                </a:solidFill>
              </a:rPr>
              <a:t>” – “</a:t>
            </a:r>
            <a:r>
              <a:rPr lang="en-US" sz="2400" dirty="0" err="1" smtClean="0">
                <a:solidFill>
                  <a:srgbClr val="000099"/>
                </a:solidFill>
              </a:rPr>
              <a:t>endre</a:t>
            </a:r>
            <a:r>
              <a:rPr lang="en-US" sz="2400" dirty="0" smtClean="0">
                <a:solidFill>
                  <a:srgbClr val="000099"/>
                </a:solidFill>
              </a:rPr>
              <a:t> liv” </a:t>
            </a:r>
            <a:r>
              <a:rPr lang="en-US" sz="2400" dirty="0" err="1" smtClean="0">
                <a:solidFill>
                  <a:srgbClr val="000099"/>
                </a:solidFill>
              </a:rPr>
              <a:t>betyr</a:t>
            </a:r>
            <a:r>
              <a:rPr lang="en-US" sz="2400" dirty="0" smtClean="0">
                <a:solidFill>
                  <a:srgbClr val="000099"/>
                </a:solidFill>
              </a:rPr>
              <a:t> å </a:t>
            </a:r>
            <a:r>
              <a:rPr lang="en-US" sz="2400" dirty="0" err="1" smtClean="0">
                <a:solidFill>
                  <a:srgbClr val="000099"/>
                </a:solidFill>
              </a:rPr>
              <a:t>arbeide</a:t>
            </a:r>
            <a:r>
              <a:rPr lang="en-US" sz="2400" dirty="0" smtClean="0">
                <a:solidFill>
                  <a:srgbClr val="000099"/>
                </a:solidFill>
              </a:rPr>
              <a:t> for </a:t>
            </a:r>
            <a:r>
              <a:rPr lang="en-US" sz="2400" dirty="0" err="1" smtClean="0">
                <a:solidFill>
                  <a:srgbClr val="000099"/>
                </a:solidFill>
              </a:rPr>
              <a:t>fred</a:t>
            </a:r>
            <a:r>
              <a:rPr lang="en-US" sz="2400" dirty="0" smtClean="0">
                <a:solidFill>
                  <a:srgbClr val="000099"/>
                </a:solidFill>
              </a:rPr>
              <a:t> MEN: Fred er ikke </a:t>
            </a:r>
            <a:r>
              <a:rPr lang="en-US" sz="2400" dirty="0" err="1" smtClean="0">
                <a:solidFill>
                  <a:srgbClr val="000099"/>
                </a:solidFill>
              </a:rPr>
              <a:t>det</a:t>
            </a:r>
            <a:r>
              <a:rPr lang="en-US" sz="2400" dirty="0" smtClean="0">
                <a:solidFill>
                  <a:srgbClr val="000099"/>
                </a:solidFill>
              </a:rPr>
              <a:t> same for </a:t>
            </a:r>
            <a:r>
              <a:rPr lang="en-US" sz="2400" dirty="0" err="1" smtClean="0">
                <a:solidFill>
                  <a:srgbClr val="000099"/>
                </a:solidFill>
              </a:rPr>
              <a:t>alle</a:t>
            </a:r>
            <a:r>
              <a:rPr lang="en-US" sz="2400" dirty="0" smtClean="0">
                <a:solidFill>
                  <a:srgbClr val="000099"/>
                </a:solidFill>
              </a:rPr>
              <a:t>:</a:t>
            </a:r>
            <a:endParaRPr lang="en-US" sz="2400" dirty="0">
              <a:solidFill>
                <a:srgbClr val="000099"/>
              </a:solidFill>
            </a:endParaRPr>
          </a:p>
          <a:p>
            <a:pPr marL="0" indent="0" eaLnBrk="1" hangingPunct="1">
              <a:buFont typeface="Arial" pitchFamily="34" charset="0"/>
              <a:buNone/>
              <a:defRPr/>
            </a:pPr>
            <a:r>
              <a:rPr lang="en-US" sz="2400" dirty="0" smtClean="0">
                <a:solidFill>
                  <a:srgbClr val="000099"/>
                </a:solidFill>
              </a:rPr>
              <a:t>For </a:t>
            </a:r>
            <a:r>
              <a:rPr lang="en-US" sz="2400" dirty="0" err="1" smtClean="0">
                <a:solidFill>
                  <a:srgbClr val="000099"/>
                </a:solidFill>
              </a:rPr>
              <a:t>mødre</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barn:</a:t>
            </a:r>
            <a:endParaRPr lang="en-US" sz="2400" dirty="0">
              <a:solidFill>
                <a:srgbClr val="000099"/>
              </a:solidFill>
            </a:endParaRPr>
          </a:p>
          <a:p>
            <a:pPr lvl="1" eaLnBrk="1" hangingPunct="1">
              <a:defRPr/>
            </a:pPr>
            <a:r>
              <a:rPr lang="en-US" sz="2400" dirty="0">
                <a:solidFill>
                  <a:srgbClr val="000099"/>
                </a:solidFill>
              </a:rPr>
              <a:t>R</a:t>
            </a:r>
            <a:r>
              <a:rPr lang="en-US" sz="2400" dirty="0" smtClean="0">
                <a:solidFill>
                  <a:srgbClr val="000099"/>
                </a:solidFill>
              </a:rPr>
              <a:t>ent </a:t>
            </a:r>
            <a:r>
              <a:rPr lang="en-US" sz="2400" dirty="0" err="1" smtClean="0">
                <a:solidFill>
                  <a:srgbClr val="000099"/>
                </a:solidFill>
              </a:rPr>
              <a:t>vann</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gode</a:t>
            </a:r>
            <a:r>
              <a:rPr lang="en-US" sz="2400" dirty="0" smtClean="0">
                <a:solidFill>
                  <a:srgbClr val="000099"/>
                </a:solidFill>
              </a:rPr>
              <a:t> </a:t>
            </a:r>
            <a:r>
              <a:rPr lang="en-US" sz="2400" dirty="0" err="1" smtClean="0">
                <a:solidFill>
                  <a:srgbClr val="000099"/>
                </a:solidFill>
              </a:rPr>
              <a:t>sanitærforhold</a:t>
            </a:r>
            <a:endParaRPr lang="en-US" sz="2400" dirty="0">
              <a:solidFill>
                <a:srgbClr val="000099"/>
              </a:solidFill>
            </a:endParaRPr>
          </a:p>
          <a:p>
            <a:pPr lvl="1" eaLnBrk="1" hangingPunct="1">
              <a:defRPr/>
            </a:pPr>
            <a:r>
              <a:rPr lang="en-US" sz="2400" dirty="0" smtClean="0">
                <a:solidFill>
                  <a:srgbClr val="000099"/>
                </a:solidFill>
              </a:rPr>
              <a:t>Mat, </a:t>
            </a:r>
            <a:r>
              <a:rPr lang="en-US" sz="2400" dirty="0" err="1" smtClean="0">
                <a:solidFill>
                  <a:srgbClr val="000099"/>
                </a:solidFill>
              </a:rPr>
              <a:t>klær</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tak</a:t>
            </a:r>
            <a:r>
              <a:rPr lang="en-US" sz="2400" dirty="0" smtClean="0">
                <a:solidFill>
                  <a:srgbClr val="000099"/>
                </a:solidFill>
              </a:rPr>
              <a:t> over </a:t>
            </a:r>
            <a:r>
              <a:rPr lang="en-US" sz="2400" dirty="0" err="1" smtClean="0">
                <a:solidFill>
                  <a:srgbClr val="000099"/>
                </a:solidFill>
              </a:rPr>
              <a:t>hodet</a:t>
            </a:r>
            <a:endParaRPr lang="en-US" sz="2400" dirty="0" smtClean="0">
              <a:solidFill>
                <a:srgbClr val="000099"/>
              </a:solidFill>
            </a:endParaRPr>
          </a:p>
          <a:p>
            <a:pPr lvl="1" eaLnBrk="1" hangingPunct="1">
              <a:defRPr/>
            </a:pPr>
            <a:r>
              <a:rPr lang="en-US" sz="2400" dirty="0" smtClean="0">
                <a:solidFill>
                  <a:srgbClr val="000099"/>
                </a:solidFill>
              </a:rPr>
              <a:t>God </a:t>
            </a:r>
            <a:r>
              <a:rPr lang="en-US" sz="2400" dirty="0" err="1" smtClean="0">
                <a:solidFill>
                  <a:srgbClr val="000099"/>
                </a:solidFill>
              </a:rPr>
              <a:t>helse</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fravær</a:t>
            </a:r>
            <a:r>
              <a:rPr lang="en-US" sz="2400" dirty="0" smtClean="0">
                <a:solidFill>
                  <a:srgbClr val="000099"/>
                </a:solidFill>
              </a:rPr>
              <a:t> </a:t>
            </a:r>
            <a:r>
              <a:rPr lang="en-US" sz="2400" smtClean="0">
                <a:solidFill>
                  <a:srgbClr val="000099"/>
                </a:solidFill>
              </a:rPr>
              <a:t>av </a:t>
            </a:r>
            <a:r>
              <a:rPr lang="en-US" sz="2400" dirty="0" err="1" smtClean="0">
                <a:solidFill>
                  <a:srgbClr val="000099"/>
                </a:solidFill>
              </a:rPr>
              <a:t>sykdom</a:t>
            </a:r>
            <a:endParaRPr lang="en-US" sz="2400" dirty="0" smtClean="0">
              <a:solidFill>
                <a:srgbClr val="000099"/>
              </a:solidFill>
            </a:endParaRPr>
          </a:p>
          <a:p>
            <a:pPr lvl="1" eaLnBrk="1" hangingPunct="1">
              <a:defRPr/>
            </a:pPr>
            <a:r>
              <a:rPr lang="en-US" sz="2400" dirty="0" err="1" smtClean="0">
                <a:solidFill>
                  <a:srgbClr val="000099"/>
                </a:solidFill>
              </a:rPr>
              <a:t>Retten</a:t>
            </a:r>
            <a:r>
              <a:rPr lang="en-US" sz="2400" dirty="0" smtClean="0">
                <a:solidFill>
                  <a:srgbClr val="000099"/>
                </a:solidFill>
              </a:rPr>
              <a:t> </a:t>
            </a:r>
            <a:r>
              <a:rPr lang="en-US" sz="2400" dirty="0" err="1" smtClean="0">
                <a:solidFill>
                  <a:srgbClr val="000099"/>
                </a:solidFill>
              </a:rPr>
              <a:t>til</a:t>
            </a:r>
            <a:r>
              <a:rPr lang="en-US" sz="2400" dirty="0" smtClean="0">
                <a:solidFill>
                  <a:srgbClr val="000099"/>
                </a:solidFill>
              </a:rPr>
              <a:t> </a:t>
            </a:r>
            <a:r>
              <a:rPr lang="en-US" sz="2400" dirty="0" err="1" smtClean="0">
                <a:solidFill>
                  <a:srgbClr val="000099"/>
                </a:solidFill>
              </a:rPr>
              <a:t>skolegang</a:t>
            </a:r>
            <a:r>
              <a:rPr lang="en-US" sz="2400" dirty="0" smtClean="0">
                <a:solidFill>
                  <a:srgbClr val="000099"/>
                </a:solidFill>
              </a:rPr>
              <a:t>, </a:t>
            </a:r>
            <a:r>
              <a:rPr lang="en-US" sz="2400" dirty="0" err="1" smtClean="0">
                <a:solidFill>
                  <a:srgbClr val="000099"/>
                </a:solidFill>
              </a:rPr>
              <a:t>utdannelse</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arbeid</a:t>
            </a:r>
            <a:endParaRPr lang="en-US" sz="2400" dirty="0" smtClean="0">
              <a:solidFill>
                <a:srgbClr val="000099"/>
              </a:solidFill>
            </a:endParaRPr>
          </a:p>
          <a:p>
            <a:pPr lvl="1" eaLnBrk="1" hangingPunct="1">
              <a:defRPr/>
            </a:pPr>
            <a:r>
              <a:rPr lang="en-US" sz="2400" dirty="0" err="1" smtClean="0">
                <a:solidFill>
                  <a:srgbClr val="000099"/>
                </a:solidFill>
              </a:rPr>
              <a:t>Trygghet</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selvtillit</a:t>
            </a:r>
            <a:endParaRPr lang="en-US" sz="2400" dirty="0" smtClean="0">
              <a:solidFill>
                <a:srgbClr val="000099"/>
              </a:solidFill>
            </a:endParaRPr>
          </a:p>
          <a:p>
            <a:pPr lvl="1" eaLnBrk="1" hangingPunct="1">
              <a:defRPr/>
            </a:pPr>
            <a:r>
              <a:rPr lang="en-US" sz="2400" dirty="0" err="1" smtClean="0">
                <a:solidFill>
                  <a:srgbClr val="000099"/>
                </a:solidFill>
              </a:rPr>
              <a:t>Menneskerettigheter</a:t>
            </a:r>
            <a:r>
              <a:rPr lang="en-US" sz="2400" dirty="0" smtClean="0">
                <a:solidFill>
                  <a:srgbClr val="000099"/>
                </a:solidFill>
              </a:rPr>
              <a:t> </a:t>
            </a:r>
            <a:r>
              <a:rPr lang="en-US" sz="2400" dirty="0" err="1" smtClean="0">
                <a:solidFill>
                  <a:srgbClr val="000099"/>
                </a:solidFill>
              </a:rPr>
              <a:t>og</a:t>
            </a:r>
            <a:r>
              <a:rPr lang="en-US" sz="2400" dirty="0" smtClean="0">
                <a:solidFill>
                  <a:srgbClr val="000099"/>
                </a:solidFill>
              </a:rPr>
              <a:t> </a:t>
            </a:r>
            <a:r>
              <a:rPr lang="en-US" sz="2400" dirty="0" err="1" smtClean="0">
                <a:solidFill>
                  <a:srgbClr val="000099"/>
                </a:solidFill>
              </a:rPr>
              <a:t>fravær</a:t>
            </a:r>
            <a:r>
              <a:rPr lang="en-US" sz="2400" dirty="0" smtClean="0">
                <a:solidFill>
                  <a:srgbClr val="000099"/>
                </a:solidFill>
              </a:rPr>
              <a:t> </a:t>
            </a:r>
            <a:r>
              <a:rPr lang="en-US" sz="2400" dirty="0" err="1" smtClean="0">
                <a:solidFill>
                  <a:srgbClr val="000099"/>
                </a:solidFill>
              </a:rPr>
              <a:t>av</a:t>
            </a:r>
            <a:r>
              <a:rPr lang="en-US" sz="2400" dirty="0" smtClean="0">
                <a:solidFill>
                  <a:srgbClr val="000099"/>
                </a:solidFill>
              </a:rPr>
              <a:t> </a:t>
            </a:r>
            <a:r>
              <a:rPr lang="en-US" sz="2400" dirty="0" err="1" smtClean="0">
                <a:solidFill>
                  <a:srgbClr val="000099"/>
                </a:solidFill>
              </a:rPr>
              <a:t>nød</a:t>
            </a:r>
            <a:endParaRPr lang="en-US" sz="2400" dirty="0" smtClean="0">
              <a:solidFill>
                <a:srgbClr val="000099"/>
              </a:solidFill>
            </a:endParaRPr>
          </a:p>
          <a:p>
            <a:pPr lvl="1" eaLnBrk="1" hangingPunct="1">
              <a:defRPr/>
            </a:pPr>
            <a:endParaRPr lang="en-US" sz="2400" dirty="0" smtClean="0">
              <a:solidFill>
                <a:srgbClr val="000099"/>
              </a:solidFill>
            </a:endParaRPr>
          </a:p>
          <a:p>
            <a:pPr lvl="1" eaLnBrk="1" hangingPunct="1">
              <a:defRPr/>
            </a:pPr>
            <a:endParaRPr lang="en-US" sz="2400" dirty="0">
              <a:solidFill>
                <a:srgbClr val="000099"/>
              </a:solidFill>
            </a:endParaRPr>
          </a:p>
          <a:p>
            <a:pPr>
              <a:buFont typeface="Arial" pitchFamily="34" charset="0"/>
              <a:buChar char="•"/>
              <a:defRPr/>
            </a:pPr>
            <a:endParaRPr lang="nb-N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endParaRPr lang="nb-NO" smtClean="0">
              <a:latin typeface="Arial Narrow" pitchFamily="34" charset="0"/>
              <a:ea typeface="ＭＳ Ｐゴシック"/>
              <a:cs typeface="ＭＳ Ｐゴシック"/>
            </a:endParaRPr>
          </a:p>
        </p:txBody>
      </p:sp>
      <p:sp>
        <p:nvSpPr>
          <p:cNvPr id="3" name="Plassholder for innhold 2"/>
          <p:cNvSpPr>
            <a:spLocks noGrp="1"/>
          </p:cNvSpPr>
          <p:nvPr>
            <p:ph idx="1"/>
          </p:nvPr>
        </p:nvSpPr>
        <p:spPr/>
        <p:txBody>
          <a:bodyPr/>
          <a:lstStyle/>
          <a:p>
            <a:pPr marL="0" indent="0">
              <a:buFont typeface="Arial" charset="0"/>
              <a:buNone/>
              <a:defRPr/>
            </a:pPr>
            <a:r>
              <a:rPr lang="en-US" b="1" dirty="0" err="1" smtClean="0">
                <a:solidFill>
                  <a:srgbClr val="000099"/>
                </a:solidFill>
              </a:rPr>
              <a:t>Hva</a:t>
            </a:r>
            <a:r>
              <a:rPr lang="en-US" b="1" dirty="0" smtClean="0">
                <a:solidFill>
                  <a:srgbClr val="000099"/>
                </a:solidFill>
              </a:rPr>
              <a:t> er </a:t>
            </a:r>
            <a:r>
              <a:rPr lang="en-US" b="1" dirty="0" err="1" smtClean="0">
                <a:solidFill>
                  <a:srgbClr val="000099"/>
                </a:solidFill>
              </a:rPr>
              <a:t>realiteten</a:t>
            </a:r>
            <a:r>
              <a:rPr lang="en-US" b="1" dirty="0" smtClean="0">
                <a:solidFill>
                  <a:srgbClr val="000099"/>
                </a:solidFill>
              </a:rPr>
              <a:t>?</a:t>
            </a:r>
            <a:endParaRPr lang="en-US" b="1" dirty="0">
              <a:solidFill>
                <a:srgbClr val="000099"/>
              </a:solidFill>
            </a:endParaRPr>
          </a:p>
          <a:p>
            <a:pPr>
              <a:defRPr/>
            </a:pPr>
            <a:r>
              <a:rPr lang="en-US" b="1" dirty="0" err="1" smtClean="0">
                <a:solidFill>
                  <a:srgbClr val="000099"/>
                </a:solidFill>
              </a:rPr>
              <a:t>Urent</a:t>
            </a:r>
            <a:r>
              <a:rPr lang="en-US" b="1" dirty="0" smtClean="0">
                <a:solidFill>
                  <a:srgbClr val="000099"/>
                </a:solidFill>
              </a:rPr>
              <a:t> </a:t>
            </a:r>
            <a:r>
              <a:rPr lang="en-US" b="1" dirty="0" err="1" smtClean="0">
                <a:solidFill>
                  <a:srgbClr val="000099"/>
                </a:solidFill>
              </a:rPr>
              <a:t>vann</a:t>
            </a:r>
            <a:r>
              <a:rPr lang="en-US" b="1" dirty="0" smtClean="0">
                <a:solidFill>
                  <a:srgbClr val="000099"/>
                </a:solidFill>
              </a:rPr>
              <a:t>: </a:t>
            </a:r>
            <a:r>
              <a:rPr lang="en-US" dirty="0" err="1" smtClean="0">
                <a:solidFill>
                  <a:srgbClr val="000099"/>
                </a:solidFill>
              </a:rPr>
              <a:t>hvert</a:t>
            </a:r>
            <a:r>
              <a:rPr lang="en-US" dirty="0" smtClean="0">
                <a:solidFill>
                  <a:srgbClr val="000099"/>
                </a:solidFill>
              </a:rPr>
              <a:t> </a:t>
            </a:r>
            <a:r>
              <a:rPr lang="en-US" dirty="0" err="1" smtClean="0">
                <a:solidFill>
                  <a:srgbClr val="000099"/>
                </a:solidFill>
              </a:rPr>
              <a:t>sekund</a:t>
            </a:r>
            <a:r>
              <a:rPr lang="en-US" dirty="0" smtClean="0">
                <a:solidFill>
                  <a:srgbClr val="000099"/>
                </a:solidFill>
              </a:rPr>
              <a:t> </a:t>
            </a:r>
            <a:r>
              <a:rPr lang="en-US" dirty="0" err="1" smtClean="0">
                <a:solidFill>
                  <a:srgbClr val="000099"/>
                </a:solidFill>
              </a:rPr>
              <a:t>dør</a:t>
            </a:r>
            <a:r>
              <a:rPr lang="en-US" dirty="0" smtClean="0">
                <a:solidFill>
                  <a:srgbClr val="000099"/>
                </a:solidFill>
              </a:rPr>
              <a:t> 8 barn under 5 </a:t>
            </a:r>
            <a:r>
              <a:rPr lang="en-US" dirty="0" err="1" smtClean="0">
                <a:solidFill>
                  <a:srgbClr val="000099"/>
                </a:solidFill>
              </a:rPr>
              <a:t>år</a:t>
            </a:r>
            <a:r>
              <a:rPr lang="en-US" dirty="0" smtClean="0">
                <a:solidFill>
                  <a:srgbClr val="000099"/>
                </a:solidFill>
              </a:rPr>
              <a:t> </a:t>
            </a:r>
            <a:r>
              <a:rPr lang="en-US" dirty="0" err="1" smtClean="0">
                <a:solidFill>
                  <a:srgbClr val="000099"/>
                </a:solidFill>
              </a:rPr>
              <a:t>av</a:t>
            </a:r>
            <a:r>
              <a:rPr lang="en-US" dirty="0" smtClean="0">
                <a:solidFill>
                  <a:srgbClr val="000099"/>
                </a:solidFill>
              </a:rPr>
              <a:t> </a:t>
            </a:r>
            <a:r>
              <a:rPr lang="en-US" dirty="0" err="1" smtClean="0">
                <a:solidFill>
                  <a:srgbClr val="000099"/>
                </a:solidFill>
              </a:rPr>
              <a:t>forurenset</a:t>
            </a:r>
            <a:r>
              <a:rPr lang="en-US" dirty="0" smtClean="0">
                <a:solidFill>
                  <a:srgbClr val="000099"/>
                </a:solidFill>
              </a:rPr>
              <a:t> </a:t>
            </a:r>
            <a:r>
              <a:rPr lang="en-US" dirty="0" err="1" smtClean="0">
                <a:solidFill>
                  <a:srgbClr val="000099"/>
                </a:solidFill>
              </a:rPr>
              <a:t>vann</a:t>
            </a:r>
            <a:endParaRPr lang="en-US" dirty="0" smtClean="0">
              <a:solidFill>
                <a:srgbClr val="000099"/>
              </a:solidFill>
            </a:endParaRPr>
          </a:p>
          <a:p>
            <a:pPr>
              <a:defRPr/>
            </a:pPr>
            <a:r>
              <a:rPr lang="en-US" b="1" dirty="0" err="1" smtClean="0">
                <a:solidFill>
                  <a:srgbClr val="000099"/>
                </a:solidFill>
              </a:rPr>
              <a:t>Matmangle</a:t>
            </a:r>
            <a:r>
              <a:rPr lang="en-US" b="1" dirty="0" smtClean="0">
                <a:solidFill>
                  <a:srgbClr val="000099"/>
                </a:solidFill>
              </a:rPr>
              <a:t>: </a:t>
            </a:r>
            <a:r>
              <a:rPr lang="en-US" dirty="0" err="1" smtClean="0">
                <a:solidFill>
                  <a:srgbClr val="000099"/>
                </a:solidFill>
              </a:rPr>
              <a:t>Hvert</a:t>
            </a:r>
            <a:r>
              <a:rPr lang="en-US" dirty="0" smtClean="0">
                <a:solidFill>
                  <a:srgbClr val="000099"/>
                </a:solidFill>
              </a:rPr>
              <a:t> 3 </a:t>
            </a:r>
            <a:r>
              <a:rPr lang="en-US" dirty="0" err="1" smtClean="0">
                <a:solidFill>
                  <a:srgbClr val="000099"/>
                </a:solidFill>
              </a:rPr>
              <a:t>sekund</a:t>
            </a:r>
            <a:r>
              <a:rPr lang="en-US" dirty="0" smtClean="0">
                <a:solidFill>
                  <a:srgbClr val="000099"/>
                </a:solidFill>
              </a:rPr>
              <a:t> </a:t>
            </a:r>
            <a:r>
              <a:rPr lang="en-US" dirty="0" err="1" smtClean="0">
                <a:solidFill>
                  <a:srgbClr val="000099"/>
                </a:solidFill>
              </a:rPr>
              <a:t>før</a:t>
            </a:r>
            <a:r>
              <a:rPr lang="en-US" dirty="0" smtClean="0">
                <a:solidFill>
                  <a:srgbClr val="000099"/>
                </a:solidFill>
              </a:rPr>
              <a:t> et barn </a:t>
            </a:r>
            <a:r>
              <a:rPr lang="en-US" dirty="0" err="1" smtClean="0">
                <a:solidFill>
                  <a:srgbClr val="000099"/>
                </a:solidFill>
              </a:rPr>
              <a:t>av</a:t>
            </a:r>
            <a:r>
              <a:rPr lang="en-US" dirty="0" smtClean="0">
                <a:solidFill>
                  <a:srgbClr val="000099"/>
                </a:solidFill>
              </a:rPr>
              <a:t> </a:t>
            </a:r>
            <a:r>
              <a:rPr lang="en-US" dirty="0" err="1" smtClean="0">
                <a:solidFill>
                  <a:srgbClr val="000099"/>
                </a:solidFill>
              </a:rPr>
              <a:t>sult</a:t>
            </a:r>
            <a:r>
              <a:rPr lang="en-US" dirty="0" smtClean="0">
                <a:solidFill>
                  <a:srgbClr val="000099"/>
                </a:solidFill>
              </a:rPr>
              <a:t> </a:t>
            </a:r>
            <a:endParaRPr lang="en-US" dirty="0">
              <a:solidFill>
                <a:srgbClr val="00009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Rotarys fokusområder</a:t>
            </a:r>
          </a:p>
        </p:txBody>
      </p:sp>
      <p:sp>
        <p:nvSpPr>
          <p:cNvPr id="3" name="Plassholder for innhold 2"/>
          <p:cNvSpPr>
            <a:spLocks noGrp="1"/>
          </p:cNvSpPr>
          <p:nvPr>
            <p:ph idx="1"/>
          </p:nvPr>
        </p:nvSpPr>
        <p:spPr/>
        <p:txBody>
          <a:bodyPr/>
          <a:lstStyle/>
          <a:p>
            <a:pPr marL="514350" indent="-514350">
              <a:buFont typeface="+mj-lt"/>
              <a:buAutoNum type="arabicPeriod"/>
              <a:defRPr/>
            </a:pPr>
            <a:r>
              <a:rPr lang="nb-NO" dirty="0">
                <a:solidFill>
                  <a:schemeClr val="tx2"/>
                </a:solidFill>
              </a:rPr>
              <a:t>Fred og konfliktforebygging/løsning</a:t>
            </a:r>
          </a:p>
          <a:p>
            <a:pPr marL="514350" indent="-514350">
              <a:buFont typeface="+mj-lt"/>
              <a:buAutoNum type="arabicPeriod"/>
              <a:defRPr/>
            </a:pPr>
            <a:r>
              <a:rPr lang="nb-NO" dirty="0">
                <a:solidFill>
                  <a:schemeClr val="tx2"/>
                </a:solidFill>
              </a:rPr>
              <a:t>Sykdomsforebygging og behandling</a:t>
            </a:r>
          </a:p>
          <a:p>
            <a:pPr marL="514350" indent="-514350">
              <a:buFont typeface="+mj-lt"/>
              <a:buAutoNum type="arabicPeriod"/>
              <a:defRPr/>
            </a:pPr>
            <a:r>
              <a:rPr lang="nb-NO" dirty="0">
                <a:solidFill>
                  <a:schemeClr val="tx2"/>
                </a:solidFill>
              </a:rPr>
              <a:t>Vann og sanitær</a:t>
            </a:r>
          </a:p>
          <a:p>
            <a:pPr marL="514350" indent="-514350">
              <a:buFont typeface="+mj-lt"/>
              <a:buAutoNum type="arabicPeriod"/>
              <a:defRPr/>
            </a:pPr>
            <a:r>
              <a:rPr lang="nb-NO" dirty="0">
                <a:solidFill>
                  <a:schemeClr val="tx2"/>
                </a:solidFill>
              </a:rPr>
              <a:t>Barn- og mødrehelse</a:t>
            </a:r>
          </a:p>
          <a:p>
            <a:pPr marL="0" indent="0">
              <a:buFont typeface="Arial" pitchFamily="34" charset="0"/>
              <a:buNone/>
              <a:defRPr/>
            </a:pPr>
            <a:r>
              <a:rPr lang="nb-NO" dirty="0">
                <a:solidFill>
                  <a:schemeClr val="tx2"/>
                </a:solidFill>
              </a:rPr>
              <a:t>5.  Grunnutdanning og leseferdighet</a:t>
            </a:r>
          </a:p>
          <a:p>
            <a:pPr marL="0" indent="0">
              <a:buFont typeface="Arial" pitchFamily="34" charset="0"/>
              <a:buNone/>
              <a:defRPr/>
            </a:pPr>
            <a:r>
              <a:rPr lang="nb-NO" dirty="0">
                <a:solidFill>
                  <a:schemeClr val="tx2"/>
                </a:solidFill>
              </a:rPr>
              <a:t>6.  Økonomi- og samfunnsutvikling</a:t>
            </a:r>
          </a:p>
          <a:p>
            <a:pPr>
              <a:buFont typeface="Arial" pitchFamily="34" charset="0"/>
              <a:buChar char="•"/>
              <a:defRPr/>
            </a:pPr>
            <a:endParaRPr lang="nb-N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tx2"/>
                </a:solidFill>
                <a:latin typeface="Arial Narrow" pitchFamily="34" charset="0"/>
                <a:ea typeface="ＭＳ Ｐゴシック"/>
                <a:cs typeface="ＭＳ Ｐゴシック"/>
              </a:rPr>
              <a:t>Polio</a:t>
            </a:r>
            <a:endParaRPr lang="nb-NO" smtClean="0">
              <a:solidFill>
                <a:schemeClr val="tx2"/>
              </a:solidFill>
              <a:latin typeface="Arial Narrow" pitchFamily="34" charset="0"/>
              <a:ea typeface="ＭＳ Ｐゴシック"/>
              <a:cs typeface="ＭＳ Ｐゴシック"/>
            </a:endParaRPr>
          </a:p>
        </p:txBody>
      </p:sp>
      <p:pic>
        <p:nvPicPr>
          <p:cNvPr id="52226" name="Content Placeholder 4"/>
          <p:cNvPicPr>
            <a:picLocks noGrp="1" noChangeAspect="1"/>
          </p:cNvPicPr>
          <p:nvPr>
            <p:ph sz="half" idx="1"/>
          </p:nvPr>
        </p:nvPicPr>
        <p:blipFill>
          <a:blip r:embed="rId2"/>
          <a:srcRect/>
          <a:stretch>
            <a:fillRect/>
          </a:stretch>
        </p:blipFill>
        <p:spPr bwMode="auto">
          <a:xfrm>
            <a:off x="727075" y="1600200"/>
            <a:ext cx="3498850" cy="4525963"/>
          </a:xfrm>
          <a:noFill/>
          <a:ln>
            <a:miter lim="800000"/>
            <a:headEnd/>
            <a:tailEnd/>
          </a:ln>
        </p:spPr>
      </p:pic>
      <p:sp>
        <p:nvSpPr>
          <p:cNvPr id="4" name="Content Placeholder 3"/>
          <p:cNvSpPr>
            <a:spLocks noGrp="1"/>
          </p:cNvSpPr>
          <p:nvPr>
            <p:ph sz="half" idx="2"/>
          </p:nvPr>
        </p:nvSpPr>
        <p:spPr/>
        <p:txBody>
          <a:bodyPr>
            <a:normAutofit fontScale="55000" lnSpcReduction="20000"/>
          </a:bodyPr>
          <a:lstStyle/>
          <a:p>
            <a:pPr>
              <a:buFont typeface="Arial" pitchFamily="34" charset="0"/>
              <a:buChar char="•"/>
              <a:defRPr/>
            </a:pPr>
            <a:r>
              <a:rPr lang="nb-NO" sz="3900" dirty="0">
                <a:solidFill>
                  <a:schemeClr val="tx2"/>
                </a:solidFill>
              </a:rPr>
              <a:t>Mål: Utrydde polio</a:t>
            </a:r>
          </a:p>
          <a:p>
            <a:pPr>
              <a:buFont typeface="Arial" pitchFamily="34" charset="0"/>
              <a:buChar char="•"/>
              <a:defRPr/>
            </a:pPr>
            <a:r>
              <a:rPr lang="nb-NO" sz="3900" dirty="0">
                <a:solidFill>
                  <a:schemeClr val="tx2"/>
                </a:solidFill>
              </a:rPr>
              <a:t>Rotarys hovedsatsingsområde siden 1985</a:t>
            </a:r>
          </a:p>
          <a:p>
            <a:pPr>
              <a:buFont typeface="Arial" pitchFamily="34" charset="0"/>
              <a:buChar char="•"/>
              <a:defRPr/>
            </a:pPr>
            <a:r>
              <a:rPr lang="nb-NO" sz="3900" dirty="0">
                <a:solidFill>
                  <a:schemeClr val="tx2"/>
                </a:solidFill>
              </a:rPr>
              <a:t>RI i førersete - samarbeid med World Health Organisation, UNICEF og Center of Disease Control. </a:t>
            </a:r>
          </a:p>
          <a:p>
            <a:pPr>
              <a:buFont typeface="Arial" pitchFamily="34" charset="0"/>
              <a:buChar char="•"/>
              <a:defRPr/>
            </a:pPr>
            <a:r>
              <a:rPr lang="nb-NO" sz="3900" dirty="0">
                <a:solidFill>
                  <a:schemeClr val="tx2"/>
                </a:solidFill>
              </a:rPr>
              <a:t>Store gaver fra Bill og Melinda Gates fondation</a:t>
            </a:r>
          </a:p>
          <a:p>
            <a:pPr>
              <a:buFont typeface="Arial" pitchFamily="34" charset="0"/>
              <a:buChar char="•"/>
              <a:defRPr/>
            </a:pPr>
            <a:r>
              <a:rPr lang="nb-NO" sz="3900" dirty="0">
                <a:solidFill>
                  <a:schemeClr val="tx2"/>
                </a:solidFill>
              </a:rPr>
              <a:t>Utfordring: Afghanistan, Pakistan </a:t>
            </a:r>
          </a:p>
          <a:p>
            <a:pPr marL="0" indent="0">
              <a:buFont typeface="Arial" pitchFamily="34" charset="0"/>
              <a:buNone/>
              <a:defRPr/>
            </a:pPr>
            <a:r>
              <a:rPr lang="nb-NO" sz="3900" dirty="0">
                <a:solidFill>
                  <a:schemeClr val="tx2"/>
                </a:solidFill>
              </a:rPr>
              <a:t>	... Vi kan ikke gi oss nå...</a:t>
            </a:r>
          </a:p>
          <a:p>
            <a:pPr>
              <a:buFont typeface="Arial" pitchFamily="34" charset="0"/>
              <a:buChar char="•"/>
              <a:defRPr/>
            </a:pPr>
            <a:endParaRPr lang="nb-NO"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tel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nb-NO" smtClean="0">
                <a:latin typeface="Arial Narrow" pitchFamily="34" charset="0"/>
                <a:ea typeface="ＭＳ Ｐゴシック"/>
                <a:cs typeface="ＭＳ Ｐゴシック"/>
              </a:rPr>
              <a:t>Hvordan sikre fredsuniversitetene?</a:t>
            </a:r>
          </a:p>
        </p:txBody>
      </p:sp>
      <p:sp>
        <p:nvSpPr>
          <p:cNvPr id="53250" name="Plassholder for innhold 3"/>
          <p:cNvSpPr>
            <a:spLocks noGrp="1"/>
          </p:cNvSpPr>
          <p:nvPr>
            <p:ph sz="half" idx="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nb-NO" sz="2100" smtClean="0">
                <a:solidFill>
                  <a:schemeClr val="tx2"/>
                </a:solidFill>
                <a:latin typeface="Georgia" pitchFamily="18" charset="0"/>
                <a:ea typeface="ＭＳ Ｐゴシック"/>
                <a:cs typeface="ＭＳ Ｐゴシック"/>
              </a:rPr>
              <a:t>Vi trenger US§ 150 mill. innen 2017 for å fullfinansiere fredsfondet</a:t>
            </a:r>
          </a:p>
          <a:p>
            <a:endParaRPr lang="nb-NO" sz="2100" smtClean="0">
              <a:solidFill>
                <a:schemeClr val="tx2"/>
              </a:solidFill>
              <a:latin typeface="Georgia" pitchFamily="18" charset="0"/>
              <a:ea typeface="ＭＳ Ｐゴシック"/>
              <a:cs typeface="ＭＳ Ｐゴシック"/>
            </a:endParaRPr>
          </a:p>
          <a:p>
            <a:r>
              <a:rPr lang="nb-NO" sz="2100" smtClean="0">
                <a:solidFill>
                  <a:schemeClr val="tx2"/>
                </a:solidFill>
                <a:latin typeface="Georgia" pitchFamily="18" charset="0"/>
                <a:ea typeface="ＭＳ Ｐゴシック"/>
                <a:cs typeface="ＭＳ Ｐゴシック"/>
              </a:rPr>
              <a:t>Hva med å opprette et norsk fredsfond som en del av det store fredsfondet?</a:t>
            </a:r>
          </a:p>
          <a:p>
            <a:endParaRPr lang="nb-NO" sz="2100" smtClean="0">
              <a:solidFill>
                <a:schemeClr val="tx2"/>
              </a:solidFill>
              <a:latin typeface="Georgia" pitchFamily="18" charset="0"/>
              <a:ea typeface="ＭＳ Ｐゴシック"/>
              <a:cs typeface="ＭＳ Ｐゴシック"/>
            </a:endParaRPr>
          </a:p>
          <a:p>
            <a:r>
              <a:rPr lang="nb-NO" sz="2100" smtClean="0">
                <a:solidFill>
                  <a:schemeClr val="tx2"/>
                </a:solidFill>
                <a:latin typeface="Georgia" pitchFamily="18" charset="0"/>
                <a:ea typeface="ＭＳ Ｐゴシック"/>
                <a:cs typeface="ＭＳ Ｐゴシック"/>
              </a:rPr>
              <a:t>Ta kontakt - jeg er i gang</a:t>
            </a:r>
          </a:p>
          <a:p>
            <a:endParaRPr lang="nb-NO" smtClean="0">
              <a:latin typeface="Georgia" pitchFamily="18" charset="0"/>
              <a:ea typeface="ＭＳ Ｐゴシック"/>
              <a:cs typeface="ＭＳ Ｐゴシック"/>
            </a:endParaRPr>
          </a:p>
        </p:txBody>
      </p:sp>
      <p:pic>
        <p:nvPicPr>
          <p:cNvPr id="53251" name="Content Placeholder 5"/>
          <p:cNvPicPr>
            <a:picLocks noGrp="1" noChangeAspect="1"/>
          </p:cNvPicPr>
          <p:nvPr>
            <p:ph sz="half" idx="1"/>
          </p:nvPr>
        </p:nvPicPr>
        <p:blipFill>
          <a:blip r:embed="rId2"/>
          <a:srcRect/>
          <a:stretch>
            <a:fillRect/>
          </a:stretch>
        </p:blipFill>
        <p:spPr bwMode="auto">
          <a:xfrm>
            <a:off x="1116013" y="2133600"/>
            <a:ext cx="2619375" cy="2638425"/>
          </a:xfrm>
          <a:noFill/>
          <a:ln>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273"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en-US" sz="2800" smtClean="0">
                <a:latin typeface="Arial Narrow" pitchFamily="34" charset="0"/>
                <a:ea typeface="ＭＳ Ｐゴシック"/>
                <a:cs typeface="ＭＳ Ｐゴシック"/>
              </a:rPr>
              <a:t>Kort og godt</a:t>
            </a:r>
            <a:endParaRPr lang="nb-NO" sz="2800" smtClean="0">
              <a:latin typeface="Arial Narrow" pitchFamily="34" charset="0"/>
              <a:ea typeface="ＭＳ Ｐゴシック"/>
              <a:cs typeface="ＭＳ Ｐゴシック"/>
            </a:endParaRPr>
          </a:p>
        </p:txBody>
      </p:sp>
      <p:sp>
        <p:nvSpPr>
          <p:cNvPr id="3" name="Content Placeholder 2"/>
          <p:cNvSpPr>
            <a:spLocks noGrp="1"/>
          </p:cNvSpPr>
          <p:nvPr>
            <p:ph idx="1"/>
          </p:nvPr>
        </p:nvSpPr>
        <p:spPr/>
        <p:txBody>
          <a:bodyPr/>
          <a:lstStyle/>
          <a:p>
            <a:pPr marL="0" indent="0">
              <a:spcBef>
                <a:spcPts val="1200"/>
              </a:spcBef>
              <a:buFont typeface="Arial" pitchFamily="34" charset="0"/>
              <a:buNone/>
              <a:defRPr/>
            </a:pPr>
            <a:r>
              <a:rPr lang="en-US" sz="3200" dirty="0">
                <a:latin typeface="Georgia" panose="02040502050405020303" pitchFamily="18" charset="0"/>
              </a:rPr>
              <a:t>Rotary </a:t>
            </a:r>
            <a:r>
              <a:rPr lang="en-US" sz="3200" b="1" dirty="0" err="1">
                <a:latin typeface="Georgia" panose="02040502050405020303" pitchFamily="18" charset="0"/>
              </a:rPr>
              <a:t>samler</a:t>
            </a:r>
            <a:r>
              <a:rPr lang="en-US" sz="3200" b="1" dirty="0">
                <a:latin typeface="Georgia" panose="02040502050405020303" pitchFamily="18" charset="0"/>
              </a:rPr>
              <a:t> </a:t>
            </a:r>
            <a:r>
              <a:rPr lang="en-US" sz="3200" b="1" dirty="0" err="1" smtClean="0">
                <a:latin typeface="Georgia" panose="02040502050405020303" pitchFamily="18" charset="0"/>
              </a:rPr>
              <a:t>ledere</a:t>
            </a:r>
            <a:endParaRPr lang="en-US" sz="3200" b="1" dirty="0" smtClean="0">
              <a:latin typeface="Georgia" panose="02040502050405020303" pitchFamily="18" charset="0"/>
            </a:endParaRPr>
          </a:p>
          <a:p>
            <a:pPr marL="0" indent="0">
              <a:spcBef>
                <a:spcPts val="1200"/>
              </a:spcBef>
              <a:buFont typeface="Arial" pitchFamily="34" charset="0"/>
              <a:buNone/>
              <a:defRPr/>
            </a:pPr>
            <a:r>
              <a:rPr lang="en-US" sz="3200" dirty="0" err="1" smtClean="0">
                <a:latin typeface="Georgia" panose="02040502050405020303" pitchFamily="18" charset="0"/>
              </a:rPr>
              <a:t>fra</a:t>
            </a:r>
            <a:r>
              <a:rPr lang="en-US" sz="3200" dirty="0" smtClean="0">
                <a:latin typeface="Georgia" panose="02040502050405020303" pitchFamily="18" charset="0"/>
              </a:rPr>
              <a:t> </a:t>
            </a:r>
            <a:r>
              <a:rPr lang="en-US" sz="3200" dirty="0" err="1" smtClean="0">
                <a:latin typeface="Georgia" panose="02040502050405020303" pitchFamily="18" charset="0"/>
              </a:rPr>
              <a:t>alle</a:t>
            </a:r>
            <a:r>
              <a:rPr lang="en-US" sz="3200" dirty="0" smtClean="0">
                <a:latin typeface="Georgia" panose="02040502050405020303" pitchFamily="18" charset="0"/>
              </a:rPr>
              <a:t> </a:t>
            </a:r>
            <a:r>
              <a:rPr lang="en-US" sz="3200" dirty="0" err="1">
                <a:latin typeface="Georgia" panose="02040502050405020303" pitchFamily="18" charset="0"/>
              </a:rPr>
              <a:t>kontinent</a:t>
            </a:r>
            <a:r>
              <a:rPr lang="en-US" sz="3200" dirty="0">
                <a:latin typeface="Georgia" panose="02040502050405020303" pitchFamily="18" charset="0"/>
              </a:rPr>
              <a:t>, </a:t>
            </a:r>
            <a:r>
              <a:rPr lang="en-US" sz="3200" dirty="0" err="1">
                <a:latin typeface="Georgia" panose="02040502050405020303" pitchFamily="18" charset="0"/>
              </a:rPr>
              <a:t>kulturer</a:t>
            </a:r>
            <a:r>
              <a:rPr lang="en-US" sz="3200" dirty="0">
                <a:latin typeface="Georgia" panose="02040502050405020303" pitchFamily="18" charset="0"/>
              </a:rPr>
              <a:t> </a:t>
            </a:r>
            <a:r>
              <a:rPr lang="en-US" sz="3200" dirty="0" err="1">
                <a:latin typeface="Georgia" panose="02040502050405020303" pitchFamily="18" charset="0"/>
              </a:rPr>
              <a:t>og</a:t>
            </a:r>
            <a:r>
              <a:rPr lang="en-US" sz="3200" dirty="0">
                <a:latin typeface="Georgia" panose="02040502050405020303" pitchFamily="18" charset="0"/>
              </a:rPr>
              <a:t> </a:t>
            </a:r>
            <a:r>
              <a:rPr lang="en-US" sz="3200" dirty="0" err="1">
                <a:latin typeface="Georgia" panose="02040502050405020303" pitchFamily="18" charset="0"/>
              </a:rPr>
              <a:t>yrker</a:t>
            </a:r>
            <a:r>
              <a:rPr lang="en-US" sz="3200" dirty="0">
                <a:latin typeface="Georgia" panose="02040502050405020303" pitchFamily="18" charset="0"/>
              </a:rPr>
              <a:t> </a:t>
            </a:r>
            <a:r>
              <a:rPr lang="en-US" sz="3200" dirty="0" smtClean="0">
                <a:latin typeface="Georgia" panose="02040502050405020303" pitchFamily="18" charset="0"/>
              </a:rPr>
              <a:t>for </a:t>
            </a:r>
            <a:r>
              <a:rPr lang="en-US" sz="3200" dirty="0">
                <a:latin typeface="Georgia" panose="02040502050405020303" pitchFamily="18" charset="0"/>
              </a:rPr>
              <a:t>å </a:t>
            </a:r>
            <a:endParaRPr lang="en-US" sz="3200" dirty="0" smtClean="0">
              <a:latin typeface="Georgia" panose="02040502050405020303" pitchFamily="18" charset="0"/>
            </a:endParaRPr>
          </a:p>
          <a:p>
            <a:pPr marL="0" indent="0">
              <a:spcBef>
                <a:spcPts val="1200"/>
              </a:spcBef>
              <a:buFont typeface="Arial" pitchFamily="34" charset="0"/>
              <a:buNone/>
              <a:defRPr/>
            </a:pPr>
            <a:r>
              <a:rPr lang="en-US" sz="3200" b="1" dirty="0" err="1" smtClean="0">
                <a:latin typeface="Georgia" panose="02040502050405020303" pitchFamily="18" charset="0"/>
              </a:rPr>
              <a:t>utveksle</a:t>
            </a:r>
            <a:r>
              <a:rPr lang="en-US" sz="3200" b="1" dirty="0" smtClean="0">
                <a:latin typeface="Georgia" panose="02040502050405020303" pitchFamily="18" charset="0"/>
              </a:rPr>
              <a:t> </a:t>
            </a:r>
            <a:r>
              <a:rPr lang="en-US" sz="3200" b="1" dirty="0" err="1">
                <a:latin typeface="Georgia" panose="02040502050405020303" pitchFamily="18" charset="0"/>
              </a:rPr>
              <a:t>ideer</a:t>
            </a:r>
            <a:r>
              <a:rPr lang="en-US" sz="3200" b="1" dirty="0">
                <a:latin typeface="Georgia" panose="02040502050405020303" pitchFamily="18" charset="0"/>
              </a:rPr>
              <a:t> </a:t>
            </a:r>
            <a:r>
              <a:rPr lang="en-US" sz="3200" dirty="0" err="1" smtClean="0">
                <a:latin typeface="Georgia" panose="02040502050405020303" pitchFamily="18" charset="0"/>
              </a:rPr>
              <a:t>og</a:t>
            </a:r>
            <a:r>
              <a:rPr lang="en-US" sz="3200" b="1" dirty="0" smtClean="0">
                <a:latin typeface="Georgia" panose="02040502050405020303" pitchFamily="18" charset="0"/>
              </a:rPr>
              <a:t> </a:t>
            </a:r>
          </a:p>
          <a:p>
            <a:pPr marL="0" indent="0">
              <a:spcBef>
                <a:spcPts val="1200"/>
              </a:spcBef>
              <a:buFont typeface="Arial" pitchFamily="34" charset="0"/>
              <a:buNone/>
              <a:defRPr/>
            </a:pPr>
            <a:r>
              <a:rPr lang="en-US" sz="3200" b="1" dirty="0" err="1" smtClean="0">
                <a:latin typeface="Georgia" panose="02040502050405020303" pitchFamily="18" charset="0"/>
              </a:rPr>
              <a:t>Gjøre</a:t>
            </a:r>
            <a:r>
              <a:rPr lang="en-US" sz="3200" b="1" dirty="0" smtClean="0">
                <a:latin typeface="Georgia" panose="02040502050405020303" pitchFamily="18" charset="0"/>
              </a:rPr>
              <a:t> en </a:t>
            </a:r>
            <a:r>
              <a:rPr lang="en-US" sz="3200" b="1" dirty="0" err="1">
                <a:latin typeface="Georgia" panose="02040502050405020303" pitchFamily="18" charset="0"/>
              </a:rPr>
              <a:t>innsats</a:t>
            </a:r>
            <a:endParaRPr lang="en-US" sz="3200" b="1" dirty="0">
              <a:latin typeface="Georgia" panose="02040502050405020303" pitchFamily="18" charset="0"/>
            </a:endParaRPr>
          </a:p>
          <a:p>
            <a:pPr marL="0" indent="0">
              <a:spcBef>
                <a:spcPts val="1200"/>
              </a:spcBef>
              <a:buFont typeface="Arial" pitchFamily="34" charset="0"/>
              <a:buNone/>
              <a:defRPr/>
            </a:pPr>
            <a:r>
              <a:rPr lang="en-US" sz="3200" dirty="0" err="1">
                <a:latin typeface="Georgia" panose="02040502050405020303" pitchFamily="18" charset="0"/>
              </a:rPr>
              <a:t>til</a:t>
            </a:r>
            <a:r>
              <a:rPr lang="en-US" sz="3200" dirty="0">
                <a:latin typeface="Georgia" panose="02040502050405020303" pitchFamily="18" charset="0"/>
              </a:rPr>
              <a:t> </a:t>
            </a:r>
            <a:r>
              <a:rPr lang="en-US" sz="3200" dirty="0" err="1">
                <a:latin typeface="Georgia" panose="02040502050405020303" pitchFamily="18" charset="0"/>
              </a:rPr>
              <a:t>gavn</a:t>
            </a:r>
            <a:r>
              <a:rPr lang="en-US" sz="3200" dirty="0">
                <a:latin typeface="Georgia" panose="02040502050405020303" pitchFamily="18" charset="0"/>
              </a:rPr>
              <a:t> for </a:t>
            </a:r>
            <a:r>
              <a:rPr lang="en-US" sz="3200" dirty="0" err="1">
                <a:latin typeface="Georgia" panose="02040502050405020303" pitchFamily="18" charset="0"/>
              </a:rPr>
              <a:t>samfunnet</a:t>
            </a:r>
            <a:r>
              <a:rPr lang="en-US" sz="3200" dirty="0">
                <a:latin typeface="Georgia" panose="02040502050405020303" pitchFamily="18" charset="0"/>
              </a:rPr>
              <a:t>  </a:t>
            </a:r>
            <a:r>
              <a:rPr lang="en-US" sz="3200" dirty="0" err="1">
                <a:latin typeface="Georgia" panose="02040502050405020303" pitchFamily="18" charset="0"/>
              </a:rPr>
              <a:t>lokalt</a:t>
            </a:r>
            <a:r>
              <a:rPr lang="en-US" sz="3200" dirty="0">
                <a:latin typeface="Georgia" panose="02040502050405020303" pitchFamily="18" charset="0"/>
              </a:rPr>
              <a:t> </a:t>
            </a:r>
            <a:r>
              <a:rPr lang="en-US" sz="3200" dirty="0" err="1">
                <a:latin typeface="Georgia" panose="02040502050405020303" pitchFamily="18" charset="0"/>
              </a:rPr>
              <a:t>og</a:t>
            </a:r>
            <a:r>
              <a:rPr lang="en-US" sz="3200" dirty="0">
                <a:latin typeface="Georgia" panose="02040502050405020303" pitchFamily="18" charset="0"/>
              </a:rPr>
              <a:t> </a:t>
            </a:r>
            <a:r>
              <a:rPr lang="en-US" sz="3200" dirty="0" err="1">
                <a:latin typeface="Georgia" panose="02040502050405020303" pitchFamily="18" charset="0"/>
              </a:rPr>
              <a:t>internasjonalt</a:t>
            </a:r>
            <a:r>
              <a:rPr lang="en-US" sz="3200" dirty="0">
                <a:latin typeface="Georgia" panose="02040502050405020303" pitchFamily="18" charset="0"/>
              </a:rPr>
              <a:t>.</a:t>
            </a:r>
          </a:p>
          <a:p>
            <a:pPr>
              <a:buFont typeface="Arial" pitchFamily="34" charset="0"/>
              <a:buChar char="•"/>
              <a:defRPr/>
            </a:pPr>
            <a:endParaRPr lang="nb-NO" dirty="0">
              <a:latin typeface="Georgia" panose="02040502050405020303" pitchFamily="18"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endParaRPr lang="nb-NO" smtClean="0">
              <a:latin typeface="Arial Narrow" pitchFamily="34" charset="0"/>
              <a:ea typeface="ＭＳ Ｐゴシック"/>
              <a:cs typeface="ＭＳ Ｐゴシック"/>
            </a:endParaRPr>
          </a:p>
        </p:txBody>
      </p:sp>
      <p:sp>
        <p:nvSpPr>
          <p:cNvPr id="55298" name="Plassholder for innhold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charset="0"/>
              <a:buNone/>
            </a:pPr>
            <a:r>
              <a:rPr lang="en-US" altLang="nb-NO" sz="3200" b="1" smtClean="0">
                <a:solidFill>
                  <a:srgbClr val="000099"/>
                </a:solidFill>
                <a:latin typeface="Georgia" pitchFamily="18" charset="0"/>
                <a:ea typeface="ＭＳ Ｐゴシック"/>
                <a:cs typeface="ＭＳ Ｐゴシック"/>
              </a:rPr>
              <a:t>Past RI President Ed Cadman said:</a:t>
            </a:r>
          </a:p>
          <a:p>
            <a:pPr eaLnBrk="1" hangingPunct="1">
              <a:buFont typeface="Arial" charset="0"/>
              <a:buNone/>
            </a:pPr>
            <a:endParaRPr lang="en-US" altLang="nb-NO" sz="3200" b="1" smtClean="0">
              <a:solidFill>
                <a:srgbClr val="000099"/>
              </a:solidFill>
              <a:latin typeface="Georgia" pitchFamily="18" charset="0"/>
              <a:ea typeface="ＭＳ Ｐゴシック"/>
              <a:cs typeface="ＭＳ Ｐゴシック"/>
            </a:endParaRPr>
          </a:p>
          <a:p>
            <a:pPr eaLnBrk="1" hangingPunct="1">
              <a:buFont typeface="Arial" charset="0"/>
              <a:buNone/>
            </a:pPr>
            <a:r>
              <a:rPr lang="en-US" altLang="nb-NO" sz="3200" smtClean="0">
                <a:solidFill>
                  <a:srgbClr val="000099"/>
                </a:solidFill>
                <a:latin typeface="Georgia" pitchFamily="18" charset="0"/>
                <a:ea typeface="ＭＳ Ｐゴシック"/>
                <a:cs typeface="ＭＳ Ｐゴシック"/>
              </a:rPr>
              <a:t>“ Peace must start with the absence of war, but peace is more than that…..Most of all , peace is love.”</a:t>
            </a:r>
          </a:p>
          <a:p>
            <a:endParaRPr lang="nb-NO" smtClean="0">
              <a:latin typeface="Georgia" pitchFamily="18" charset="0"/>
              <a:ea typeface="ＭＳ Ｐゴシック"/>
              <a:cs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Ungdomsutveksling</a:t>
            </a:r>
          </a:p>
        </p:txBody>
      </p:sp>
      <p:pic>
        <p:nvPicPr>
          <p:cNvPr id="35842" name="Picture 2"/>
          <p:cNvPicPr>
            <a:picLocks noGrp="1" noChangeAspect="1"/>
          </p:cNvPicPr>
          <p:nvPr>
            <p:ph idx="1"/>
          </p:nvPr>
        </p:nvPicPr>
        <p:blipFill>
          <a:blip r:embed="rId2"/>
          <a:srcRect/>
          <a:stretch>
            <a:fillRect/>
          </a:stretch>
        </p:blipFill>
        <p:spPr bwMode="auto">
          <a:xfrm>
            <a:off x="1779588" y="1219200"/>
            <a:ext cx="5584825" cy="4525963"/>
          </a:xfrm>
          <a:noFill/>
          <a:ln>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Hva Rotary har å spill på</a:t>
            </a:r>
          </a:p>
        </p:txBody>
      </p:sp>
      <p:sp>
        <p:nvSpPr>
          <p:cNvPr id="36866" name="Plassholder for innhold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nb-NO" smtClean="0">
                <a:latin typeface="Georgia" pitchFamily="18" charset="0"/>
                <a:ea typeface="ＭＳ Ｐゴシック"/>
                <a:cs typeface="ＭＳ Ｐゴシック"/>
              </a:rPr>
              <a:t>Ungdomsutveksling</a:t>
            </a:r>
          </a:p>
          <a:p>
            <a:r>
              <a:rPr lang="nb-NO" smtClean="0">
                <a:latin typeface="Georgia" pitchFamily="18" charset="0"/>
                <a:ea typeface="ＭＳ Ｐゴシック"/>
                <a:cs typeface="ＭＳ Ｐゴシック"/>
              </a:rPr>
              <a:t>Camps</a:t>
            </a:r>
          </a:p>
          <a:p>
            <a:pPr lvl="1"/>
            <a:r>
              <a:rPr lang="nb-NO" smtClean="0">
                <a:latin typeface="Georgia" pitchFamily="18" charset="0"/>
                <a:ea typeface="ＭＳ Ｐゴシック"/>
                <a:cs typeface="ＭＳ Ｐゴシック"/>
              </a:rPr>
              <a:t>Generelle</a:t>
            </a:r>
          </a:p>
          <a:p>
            <a:pPr lvl="1"/>
            <a:r>
              <a:rPr lang="nb-NO" smtClean="0">
                <a:latin typeface="Georgia" pitchFamily="18" charset="0"/>
                <a:ea typeface="ＭＳ Ｐゴシック"/>
                <a:cs typeface="ＭＳ Ｐゴシック"/>
              </a:rPr>
              <a:t>Spesielle: «Young Friends»</a:t>
            </a:r>
          </a:p>
          <a:p>
            <a:r>
              <a:rPr lang="nb-NO" smtClean="0">
                <a:latin typeface="Georgia" pitchFamily="18" charset="0"/>
                <a:ea typeface="ＭＳ Ｐゴシック"/>
                <a:cs typeface="ＭＳ Ｐゴシック"/>
              </a:rPr>
              <a:t>Fredsstudier</a:t>
            </a:r>
          </a:p>
          <a:p>
            <a:r>
              <a:rPr lang="nb-NO" smtClean="0">
                <a:latin typeface="Georgia" pitchFamily="18" charset="0"/>
                <a:ea typeface="ＭＳ Ｐゴシック"/>
                <a:cs typeface="ＭＳ Ｐゴシック"/>
              </a:rPr>
              <a:t>Fredskonferanser – store og små</a:t>
            </a:r>
          </a:p>
          <a:p>
            <a:r>
              <a:rPr lang="nb-NO" smtClean="0">
                <a:latin typeface="Georgia" pitchFamily="18" charset="0"/>
                <a:ea typeface="ＭＳ Ｐゴシック"/>
                <a:cs typeface="ＭＳ Ｐゴシック"/>
              </a:rPr>
              <a:t>2016-18 UNESCO-IHE scholarship</a:t>
            </a:r>
          </a:p>
          <a:p>
            <a:r>
              <a:rPr lang="nb-NO" smtClean="0">
                <a:latin typeface="Georgia" pitchFamily="18" charset="0"/>
                <a:ea typeface="ＭＳ Ｐゴシック"/>
                <a:cs typeface="ＭＳ Ｐゴシック"/>
              </a:rPr>
              <a:t>Klubben lage eget stipend,  Global Grant</a:t>
            </a:r>
          </a:p>
          <a:p>
            <a:endParaRPr lang="nb-NO" smtClean="0">
              <a:latin typeface="Georgia" pitchFamily="18" charset="0"/>
              <a:ea typeface="ＭＳ Ｐゴシック"/>
              <a:cs typeface="ＭＳ Ｐ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Menneskerettigheter  -Human rights</a:t>
            </a:r>
          </a:p>
        </p:txBody>
      </p:sp>
      <p:sp>
        <p:nvSpPr>
          <p:cNvPr id="3" name="Plassholder for innhold 2"/>
          <p:cNvSpPr>
            <a:spLocks noGrp="1"/>
          </p:cNvSpPr>
          <p:nvPr>
            <p:ph idx="1"/>
          </p:nvPr>
        </p:nvSpPr>
        <p:spPr/>
        <p:txBody>
          <a:bodyPr/>
          <a:lstStyle/>
          <a:p>
            <a:pPr>
              <a:buFont typeface="Arial" pitchFamily="34" charset="0"/>
              <a:buChar char="•"/>
              <a:defRPr/>
            </a:pPr>
            <a:r>
              <a:rPr lang="nb-NO" dirty="0" smtClean="0"/>
              <a:t>1940 Rotary 31 Convention på Cuba. Resolusjon: </a:t>
            </a:r>
          </a:p>
          <a:p>
            <a:pPr marL="0" indent="0">
              <a:buFont typeface="Arial" pitchFamily="34" charset="0"/>
              <a:buNone/>
              <a:defRPr/>
            </a:pPr>
            <a:r>
              <a:rPr lang="nb-NO" dirty="0" smtClean="0"/>
              <a:t>De katastrofale tider gjør det nødvendig å gjenta for rotarianere over hele verden at Rotary er basert på serviceidealet. Der hvor frihet, rettferdighet, sannhet, ordets ukrenkelighet og respekt for </a:t>
            </a:r>
            <a:r>
              <a:rPr lang="nb-NO" dirty="0" err="1" smtClean="0"/>
              <a:t>menneskrettighter</a:t>
            </a:r>
            <a:r>
              <a:rPr lang="nb-NO" dirty="0" smtClean="0"/>
              <a:t> ikke etterleves kan ikke Rotary fungere og dets idealer ikke råde. </a:t>
            </a:r>
          </a:p>
          <a:p>
            <a:pPr>
              <a:buFont typeface="Arial" pitchFamily="34" charset="0"/>
              <a:buChar char="•"/>
              <a:defRPr/>
            </a:pPr>
            <a:endParaRPr lang="nb-N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Rotary, UNESCO  og FN</a:t>
            </a:r>
          </a:p>
        </p:txBody>
      </p:sp>
      <p:sp>
        <p:nvSpPr>
          <p:cNvPr id="3" name="Plassholder for innhold 2"/>
          <p:cNvSpPr>
            <a:spLocks noGrp="1"/>
          </p:cNvSpPr>
          <p:nvPr>
            <p:ph idx="1"/>
          </p:nvPr>
        </p:nvSpPr>
        <p:spPr/>
        <p:txBody>
          <a:bodyPr/>
          <a:lstStyle/>
          <a:p>
            <a:pPr marL="0" indent="0">
              <a:buFont typeface="Arial" pitchFamily="34" charset="0"/>
              <a:buNone/>
              <a:defRPr/>
            </a:pPr>
            <a:r>
              <a:rPr lang="nb-NO" dirty="0" smtClean="0"/>
              <a:t>1942 London. Konferanse:  Rotaryklubber fra 21 land + 23 lands regjeringer.  La </a:t>
            </a:r>
            <a:r>
              <a:rPr lang="nb-NO" dirty="0" err="1" smtClean="0"/>
              <a:t>grunnelaget</a:t>
            </a:r>
            <a:r>
              <a:rPr lang="nb-NO" dirty="0" smtClean="0"/>
              <a:t> for UNESCO</a:t>
            </a:r>
          </a:p>
          <a:p>
            <a:pPr marL="0" indent="0">
              <a:buFont typeface="Arial" pitchFamily="34" charset="0"/>
              <a:buNone/>
              <a:defRPr/>
            </a:pPr>
            <a:r>
              <a:rPr lang="nb-NO" dirty="0" smtClean="0"/>
              <a:t>Enighet om: Ett felles språk i all internasjonal kommunikasjon og vedtak om ungdomsutveksling</a:t>
            </a:r>
          </a:p>
          <a:p>
            <a:pPr>
              <a:buFont typeface="Arial" pitchFamily="34" charset="0"/>
              <a:buChar char="•"/>
              <a:defRPr/>
            </a:pPr>
            <a:r>
              <a:rPr lang="nb-NO" dirty="0" smtClean="0"/>
              <a:t> 1945 San Fransisco FNs charter.</a:t>
            </a:r>
          </a:p>
          <a:p>
            <a:pPr>
              <a:buFont typeface="Arial" pitchFamily="34" charset="0"/>
              <a:buChar char="•"/>
              <a:defRPr/>
            </a:pPr>
            <a:r>
              <a:rPr lang="nb-NO" dirty="0" smtClean="0"/>
              <a:t>Årlig: </a:t>
            </a:r>
            <a:r>
              <a:rPr lang="nb-NO" dirty="0" err="1" smtClean="0"/>
              <a:t>Rotarydag</a:t>
            </a:r>
            <a:r>
              <a:rPr lang="nb-NO" dirty="0" smtClean="0"/>
              <a:t>  FN</a:t>
            </a:r>
          </a:p>
          <a:p>
            <a:pPr>
              <a:buFont typeface="Arial" pitchFamily="34" charset="0"/>
              <a:buChar char="•"/>
              <a:defRPr/>
            </a:pPr>
            <a:endParaRPr lang="nb-N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tx2"/>
                </a:solidFill>
                <a:latin typeface="Georgia" pitchFamily="18" charset="0"/>
                <a:ea typeface="ＭＳ Ｐゴシック"/>
                <a:cs typeface="ＭＳ Ｐゴシック"/>
              </a:rPr>
              <a:t>World peace center</a:t>
            </a:r>
            <a:endParaRPr lang="nb-NO" smtClean="0">
              <a:solidFill>
                <a:schemeClr val="tx2"/>
              </a:solidFill>
              <a:latin typeface="Georgia" pitchFamily="18" charset="0"/>
              <a:ea typeface="ＭＳ Ｐゴシック"/>
              <a:cs typeface="ＭＳ Ｐゴシック"/>
            </a:endParaRPr>
          </a:p>
        </p:txBody>
      </p:sp>
      <p:pic>
        <p:nvPicPr>
          <p:cNvPr id="41986" name="Content Placeholder 5"/>
          <p:cNvPicPr>
            <a:picLocks noGrp="1" noChangeAspect="1"/>
          </p:cNvPicPr>
          <p:nvPr>
            <p:ph sz="half" idx="1"/>
          </p:nvPr>
        </p:nvPicPr>
        <p:blipFill>
          <a:blip r:embed="rId2"/>
          <a:srcRect/>
          <a:stretch>
            <a:fillRect/>
          </a:stretch>
        </p:blipFill>
        <p:spPr bwMode="auto">
          <a:xfrm>
            <a:off x="1166813" y="2544763"/>
            <a:ext cx="2619375" cy="2638425"/>
          </a:xfrm>
          <a:noFill/>
          <a:ln>
            <a:miter lim="800000"/>
            <a:headEnd/>
            <a:tailEnd/>
          </a:ln>
        </p:spPr>
      </p:pic>
      <p:sp>
        <p:nvSpPr>
          <p:cNvPr id="4" name="Content Placeholder 3"/>
          <p:cNvSpPr>
            <a:spLocks noGrp="1"/>
          </p:cNvSpPr>
          <p:nvPr>
            <p:ph sz="half" idx="2"/>
          </p:nvPr>
        </p:nvSpPr>
        <p:spPr/>
        <p:txBody>
          <a:bodyPr>
            <a:normAutofit fontScale="92500" lnSpcReduction="20000"/>
          </a:bodyPr>
          <a:lstStyle/>
          <a:p>
            <a:pPr marL="0" indent="0">
              <a:buFont typeface="Arial" pitchFamily="34" charset="0"/>
              <a:buNone/>
              <a:defRPr/>
            </a:pPr>
            <a:r>
              <a:rPr lang="en-US" b="1" dirty="0" smtClean="0">
                <a:solidFill>
                  <a:schemeClr val="tx2"/>
                </a:solidFill>
              </a:rPr>
              <a:t>1.Mastergrad</a:t>
            </a:r>
            <a:r>
              <a:rPr lang="en-US" dirty="0" smtClean="0">
                <a:solidFill>
                  <a:schemeClr val="tx2"/>
                </a:solidFill>
              </a:rPr>
              <a:t> </a:t>
            </a:r>
            <a:r>
              <a:rPr lang="en-US" sz="2200" dirty="0">
                <a:solidFill>
                  <a:schemeClr val="tx2"/>
                </a:solidFill>
              </a:rPr>
              <a:t>(</a:t>
            </a:r>
            <a:r>
              <a:rPr lang="en-US" sz="2200" dirty="0" smtClean="0">
                <a:solidFill>
                  <a:schemeClr val="tx2"/>
                </a:solidFill>
              </a:rPr>
              <a:t>15–24 </a:t>
            </a:r>
            <a:r>
              <a:rPr lang="en-US" sz="2200" dirty="0" err="1" smtClean="0">
                <a:solidFill>
                  <a:schemeClr val="tx2"/>
                </a:solidFill>
              </a:rPr>
              <a:t>mndr</a:t>
            </a:r>
            <a:r>
              <a:rPr lang="en-US" sz="2200" dirty="0">
                <a:solidFill>
                  <a:schemeClr val="tx2"/>
                </a:solidFill>
              </a:rPr>
              <a:t>.):</a:t>
            </a:r>
          </a:p>
          <a:p>
            <a:pPr marL="0" indent="0">
              <a:buFont typeface="Arial" pitchFamily="34" charset="0"/>
              <a:buNone/>
              <a:defRPr/>
            </a:pPr>
            <a:r>
              <a:rPr lang="en-US" dirty="0" err="1">
                <a:solidFill>
                  <a:schemeClr val="tx2"/>
                </a:solidFill>
              </a:rPr>
              <a:t>Internasjonale</a:t>
            </a:r>
            <a:r>
              <a:rPr lang="en-US" dirty="0">
                <a:solidFill>
                  <a:schemeClr val="tx2"/>
                </a:solidFill>
              </a:rPr>
              <a:t> studier, </a:t>
            </a:r>
            <a:r>
              <a:rPr lang="en-US" dirty="0" err="1">
                <a:solidFill>
                  <a:schemeClr val="tx2"/>
                </a:solidFill>
              </a:rPr>
              <a:t>Offentlig</a:t>
            </a:r>
            <a:r>
              <a:rPr lang="en-US" dirty="0">
                <a:solidFill>
                  <a:schemeClr val="tx2"/>
                </a:solidFill>
              </a:rPr>
              <a:t> </a:t>
            </a:r>
            <a:r>
              <a:rPr lang="en-US" dirty="0" err="1">
                <a:solidFill>
                  <a:schemeClr val="tx2"/>
                </a:solidFill>
              </a:rPr>
              <a:t>administrasjon</a:t>
            </a:r>
            <a:r>
              <a:rPr lang="en-US" dirty="0">
                <a:solidFill>
                  <a:schemeClr val="tx2"/>
                </a:solidFill>
              </a:rPr>
              <a:t>, </a:t>
            </a:r>
            <a:r>
              <a:rPr lang="en-US" dirty="0" err="1">
                <a:solidFill>
                  <a:schemeClr val="tx2"/>
                </a:solidFill>
              </a:rPr>
              <a:t>Bærekraftig</a:t>
            </a:r>
            <a:r>
              <a:rPr lang="en-US" dirty="0">
                <a:solidFill>
                  <a:schemeClr val="tx2"/>
                </a:solidFill>
              </a:rPr>
              <a:t> </a:t>
            </a:r>
            <a:r>
              <a:rPr lang="en-US" dirty="0" err="1">
                <a:solidFill>
                  <a:schemeClr val="tx2"/>
                </a:solidFill>
              </a:rPr>
              <a:t>utvikling</a:t>
            </a:r>
            <a:r>
              <a:rPr lang="en-US" dirty="0">
                <a:solidFill>
                  <a:schemeClr val="tx2"/>
                </a:solidFill>
              </a:rPr>
              <a:t>, </a:t>
            </a:r>
            <a:r>
              <a:rPr lang="en-US" dirty="0" err="1">
                <a:solidFill>
                  <a:schemeClr val="tx2"/>
                </a:solidFill>
              </a:rPr>
              <a:t>Fredsstudier</a:t>
            </a:r>
            <a:r>
              <a:rPr lang="en-US" dirty="0">
                <a:solidFill>
                  <a:schemeClr val="tx2"/>
                </a:solidFill>
              </a:rPr>
              <a:t>, </a:t>
            </a:r>
            <a:r>
              <a:rPr lang="en-US" dirty="0" err="1">
                <a:solidFill>
                  <a:schemeClr val="tx2"/>
                </a:solidFill>
              </a:rPr>
              <a:t>Konfliktløsning</a:t>
            </a:r>
            <a:r>
              <a:rPr lang="en-US" dirty="0">
                <a:solidFill>
                  <a:schemeClr val="tx2"/>
                </a:solidFill>
              </a:rPr>
              <a:t> </a:t>
            </a:r>
            <a:r>
              <a:rPr lang="en-US" dirty="0" err="1">
                <a:solidFill>
                  <a:schemeClr val="tx2"/>
                </a:solidFill>
              </a:rPr>
              <a:t>eller</a:t>
            </a:r>
            <a:endParaRPr lang="en-US" dirty="0">
              <a:solidFill>
                <a:schemeClr val="tx2"/>
              </a:solidFill>
            </a:endParaRPr>
          </a:p>
          <a:p>
            <a:pPr marL="0" indent="0">
              <a:buFont typeface="Arial" pitchFamily="34" charset="0"/>
              <a:buNone/>
              <a:defRPr/>
            </a:pPr>
            <a:r>
              <a:rPr lang="en-US" dirty="0" err="1">
                <a:solidFill>
                  <a:schemeClr val="tx2"/>
                </a:solidFill>
              </a:rPr>
              <a:t>tilsvarende</a:t>
            </a:r>
            <a:r>
              <a:rPr lang="en-US" dirty="0">
                <a:solidFill>
                  <a:schemeClr val="tx2"/>
                </a:solidFill>
              </a:rPr>
              <a:t>.  </a:t>
            </a:r>
          </a:p>
          <a:p>
            <a:pPr marL="0" indent="0">
              <a:buFont typeface="Arial" pitchFamily="34" charset="0"/>
              <a:buNone/>
              <a:defRPr/>
            </a:pPr>
            <a:r>
              <a:rPr lang="en-US" b="1" dirty="0" smtClean="0">
                <a:solidFill>
                  <a:schemeClr val="tx2"/>
                </a:solidFill>
              </a:rPr>
              <a:t>2. Professional development </a:t>
            </a:r>
            <a:r>
              <a:rPr lang="en-US" b="1" dirty="0">
                <a:solidFill>
                  <a:schemeClr val="tx2"/>
                </a:solidFill>
              </a:rPr>
              <a:t>certificate in peace and conflict resolution </a:t>
            </a:r>
            <a:r>
              <a:rPr lang="en-US" sz="2200" dirty="0">
                <a:solidFill>
                  <a:schemeClr val="tx2"/>
                </a:solidFill>
              </a:rPr>
              <a:t>(3 </a:t>
            </a:r>
            <a:r>
              <a:rPr lang="en-US" sz="2200" dirty="0" err="1" smtClean="0">
                <a:solidFill>
                  <a:schemeClr val="tx2"/>
                </a:solidFill>
              </a:rPr>
              <a:t>mndr</a:t>
            </a:r>
            <a:r>
              <a:rPr lang="en-US" sz="2200" dirty="0">
                <a:solidFill>
                  <a:schemeClr val="tx2"/>
                </a:solidFill>
              </a:rPr>
              <a:t>). </a:t>
            </a:r>
            <a:endParaRPr lang="nb-NO" sz="2200" dirty="0">
              <a:solidFill>
                <a:schemeClr val="tx2"/>
              </a:solidFill>
            </a:endParaRPr>
          </a:p>
          <a:p>
            <a:pPr>
              <a:buFont typeface="Arial" pitchFamily="34" charset="0"/>
              <a:buChar char="•"/>
              <a:defRPr/>
            </a:pPr>
            <a:endParaRPr lang="nb-NO"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tel 1"/>
          <p:cNvSpPr>
            <a:spLocks noGrp="1"/>
          </p:cNvSpPr>
          <p:nvPr>
            <p:ph type="title"/>
          </p:nvPr>
        </p:nvSpPr>
        <p:spPr bwMode="auto">
          <a:noFill/>
          <a:ln>
            <a:miter lim="800000"/>
            <a:headEnd/>
            <a:tailEnd/>
          </a:ln>
        </p:spPr>
        <p:txBody>
          <a:bodyPr vert="horz" wrap="square" numCol="1" compatLnSpc="1">
            <a:prstTxWarp prst="textNoShape">
              <a:avLst/>
            </a:prstTxWarp>
          </a:bodyPr>
          <a:lstStyle/>
          <a:p>
            <a:r>
              <a:rPr lang="nb-NO" smtClean="0">
                <a:latin typeface="Arial Narrow" pitchFamily="34" charset="0"/>
                <a:ea typeface="ＭＳ Ｐゴシック"/>
                <a:cs typeface="ＭＳ Ｐゴシック"/>
              </a:rPr>
              <a:t>Hualalongkorn University, Bangkok</a:t>
            </a:r>
          </a:p>
        </p:txBody>
      </p:sp>
      <p:pic>
        <p:nvPicPr>
          <p:cNvPr id="43010" name="Plassholder for innhold 3"/>
          <p:cNvPicPr>
            <a:picLocks noGrp="1" noChangeAspect="1"/>
          </p:cNvPicPr>
          <p:nvPr>
            <p:ph idx="1"/>
          </p:nvPr>
        </p:nvPicPr>
        <p:blipFill>
          <a:blip r:embed="rId2"/>
          <a:srcRect/>
          <a:stretch>
            <a:fillRect/>
          </a:stretch>
        </p:blipFill>
        <p:spPr bwMode="auto">
          <a:xfrm>
            <a:off x="1466850" y="1219200"/>
            <a:ext cx="6210300" cy="4525963"/>
          </a:xfrm>
          <a:noFill/>
          <a:ln>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endParaRPr lang="nb-NO" dirty="0"/>
          </a:p>
        </p:txBody>
      </p:sp>
      <p:pic>
        <p:nvPicPr>
          <p:cNvPr id="44034" name="Picture 2" descr="https://ci5.googleusercontent.com/proxy/4yxasWGFEJBAraa-cfKmuAoiDCvXlqqq3Pcwj2XZ9m-YGqc56xJQeHeWHY1HHCLAi6iXOP1oWTLCEfpihz0PjwHtxFkFjdWc6vClDKebO8d9S7O2MbnAoDiaui6uMvohNwd-BcLc2jnmeiwmmgrBp2dzlD4jufbNIRj4jAo=s0-d-e1-ft#https://gallery.mailchimp.com/76b2ae6b672695700ce0a87b7/images/93db8634-d38a-4661-a6c9-882932107e08.png"/>
          <p:cNvPicPr>
            <a:picLocks noChangeAspect="1" noChangeArrowheads="1"/>
          </p:cNvPicPr>
          <p:nvPr/>
        </p:nvPicPr>
        <p:blipFill>
          <a:blip r:embed="rId2"/>
          <a:srcRect/>
          <a:stretch>
            <a:fillRect/>
          </a:stretch>
        </p:blipFill>
        <p:spPr bwMode="auto">
          <a:xfrm>
            <a:off x="107950" y="1989138"/>
            <a:ext cx="8494713" cy="25193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eaLnBrk="1" hangingPunct="1"/>
            <a:r>
              <a:rPr lang="en-US" smtClean="0">
                <a:latin typeface="Arial Narrow" pitchFamily="34" charset="0"/>
                <a:ea typeface="ＭＳ Ｐゴシック"/>
                <a:cs typeface="ＭＳ Ｐゴシック"/>
              </a:rPr>
              <a:t>Actress and humanitarian Sharon Stone gives the peace sign after speaking at the Rotary World Peace Conference on 15 January in Ontario, California, USA.</a:t>
            </a:r>
            <a:endParaRPr lang="en-US" altLang="nb-NO" smtClean="0">
              <a:latin typeface="Arial Narrow" pitchFamily="34" charset="0"/>
              <a:ea typeface="ＭＳ Ｐゴシック"/>
              <a:cs typeface="ＭＳ Ｐゴシック"/>
            </a:endParaRPr>
          </a:p>
        </p:txBody>
      </p:sp>
      <p:sp>
        <p:nvSpPr>
          <p:cNvPr id="3" name="Content Placeholder 2"/>
          <p:cNvSpPr>
            <a:spLocks noGrp="1"/>
          </p:cNvSpPr>
          <p:nvPr>
            <p:ph idx="1"/>
          </p:nvPr>
        </p:nvSpPr>
        <p:spPr>
          <a:xfrm>
            <a:off x="415925" y="1295400"/>
            <a:ext cx="7966075" cy="4419600"/>
          </a:xfrm>
        </p:spPr>
        <p:txBody>
          <a:bodyPr lIns="0" tIns="0" rIns="0" bIns="0"/>
          <a:lstStyle/>
          <a:p>
            <a:pPr marL="285750" indent="-285750" eaLnBrk="1" fontAlgn="auto" hangingPunct="1">
              <a:spcAft>
                <a:spcPts val="0"/>
              </a:spcAft>
              <a:buFont typeface="Arial"/>
              <a:buChar char="•"/>
              <a:defRPr/>
            </a:pPr>
            <a:endParaRPr lang="en-US" sz="1600" dirty="0" smtClean="0">
              <a:ea typeface="+mn-ea"/>
            </a:endParaRPr>
          </a:p>
        </p:txBody>
      </p:sp>
      <p:pic>
        <p:nvPicPr>
          <p:cNvPr id="45059" name="Picture 1" descr="https://www.rotary.org/sites/default/files/styles/desktop_laptop_tablet-landscape/public/IMG_1250-edited.jpg?itok=dQzcQZ78"/>
          <p:cNvPicPr>
            <a:picLocks noChangeAspect="1" noChangeArrowheads="1"/>
          </p:cNvPicPr>
          <p:nvPr/>
        </p:nvPicPr>
        <p:blipFill>
          <a:blip r:embed="rId3"/>
          <a:srcRect/>
          <a:stretch>
            <a:fillRect/>
          </a:stretch>
        </p:blipFill>
        <p:spPr bwMode="auto">
          <a:xfrm>
            <a:off x="415925" y="1276350"/>
            <a:ext cx="8064500" cy="4535488"/>
          </a:xfrm>
          <a:prstGeom prst="rect">
            <a:avLst/>
          </a:prstGeom>
          <a:noFill/>
          <a:ln w="9525">
            <a:noFill/>
            <a:miter lim="800000"/>
            <a:headEnd/>
            <a:tailEnd/>
          </a:ln>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6642_Foundation_PowerPoint_Design_(Light)_ORIGINAL">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6642_Foundation_PowerPoint_Design_(Light)_ORIGINAL</Template>
  <TotalTime>368</TotalTime>
  <Words>897</Words>
  <Application>Microsoft Macintosh PowerPoint</Application>
  <PresentationFormat>Skjermfremvisning (4:3)</PresentationFormat>
  <Paragraphs>89</Paragraphs>
  <Slides>17</Slides>
  <Notes>5</Notes>
  <HiddenSlides>1</HiddenSlides>
  <MMClips>0</MMClips>
  <ScaleCrop>false</ScaleCrop>
  <HeadingPairs>
    <vt:vector size="4" baseType="variant">
      <vt:variant>
        <vt:lpstr>Tema</vt:lpstr>
      </vt:variant>
      <vt:variant>
        <vt:i4>3</vt:i4>
      </vt:variant>
      <vt:variant>
        <vt:lpstr>Lysbildetitler</vt:lpstr>
      </vt:variant>
      <vt:variant>
        <vt:i4>17</vt:i4>
      </vt:variant>
    </vt:vector>
  </HeadingPairs>
  <TitlesOfParts>
    <vt:vector size="20" baseType="lpstr">
      <vt:lpstr>6642_Foundation_PowerPoint_Design_(Light)_ORIGINAL</vt:lpstr>
      <vt:lpstr>Custom Design</vt:lpstr>
      <vt:lpstr>2_Custom Design</vt:lpstr>
      <vt:lpstr>PowerPoint-presentasjon</vt:lpstr>
      <vt:lpstr>Ungdomsutveksling</vt:lpstr>
      <vt:lpstr>Hva Rotary har å spill på</vt:lpstr>
      <vt:lpstr>Menneskerettigheter  -Human rights</vt:lpstr>
      <vt:lpstr>Rotary, UNESCO  og FN</vt:lpstr>
      <vt:lpstr>World peace center</vt:lpstr>
      <vt:lpstr>Hualalongkorn University, Bangkok</vt:lpstr>
      <vt:lpstr>PowerPoint-presentasjon</vt:lpstr>
      <vt:lpstr>Actress and humanitarian Sharon Stone gives the peace sign after speaking at the Rotary World Peace Conference on 15 January in Ontario, California, USA.</vt:lpstr>
      <vt:lpstr>Fredskonferanse i Uppsala 7. mai 2016</vt:lpstr>
      <vt:lpstr>Sam Owori: Rotary som fredsagent</vt:lpstr>
      <vt:lpstr>PowerPoint-presentasjon</vt:lpstr>
      <vt:lpstr>Rotarys fokusområder</vt:lpstr>
      <vt:lpstr>Polio</vt:lpstr>
      <vt:lpstr>Hvordan sikre fredsuniversitetene?</vt:lpstr>
      <vt:lpstr>Kort og godt</vt:lpstr>
      <vt:lpstr>PowerPoint-presentasjon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Ingrid</dc:creator>
  <cp:lastModifiedBy>Tor Alrik Dahl</cp:lastModifiedBy>
  <cp:revision>35</cp:revision>
  <cp:lastPrinted>2013-04-11T19:55:04Z</cp:lastPrinted>
  <dcterms:created xsi:type="dcterms:W3CDTF">2014-02-10T19:23:23Z</dcterms:created>
  <dcterms:modified xsi:type="dcterms:W3CDTF">2016-02-11T11:09:10Z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Bob Kiolbassa</vt:lpwstr>
  </property>
  <property fmtid="{D5CDD505-2E9C-101B-9397-08002B2CF9AE}" pid="3" name="WhenToUse">
    <vt:lpwstr>Powerpoint template using the new brand guidelines. This presentation has a cloud gray background on the cover and white background on other slides.</vt:lpwstr>
  </property>
  <property fmtid="{D5CDD505-2E9C-101B-9397-08002B2CF9AE}" pid="4" name="Description0">
    <vt:lpwstr>Powerpoint template using the new brand guidelines. This presentation has a cloud gray background on the cover and white background on other slides.</vt:lpwstr>
  </property>
  <property fmtid="{D5CDD505-2E9C-101B-9397-08002B2CF9AE}" pid="5" name="Status">
    <vt:lpwstr>In Review</vt:lpwstr>
  </property>
</Properties>
</file>