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93" r:id="rId3"/>
    <p:sldId id="287" r:id="rId4"/>
    <p:sldId id="302" r:id="rId5"/>
    <p:sldId id="303" r:id="rId6"/>
    <p:sldId id="292" r:id="rId7"/>
    <p:sldId id="300" r:id="rId8"/>
    <p:sldId id="301" r:id="rId9"/>
    <p:sldId id="295" r:id="rId10"/>
    <p:sldId id="296" r:id="rId11"/>
    <p:sldId id="277" r:id="rId12"/>
    <p:sldId id="273" r:id="rId13"/>
    <p:sldId id="274" r:id="rId14"/>
    <p:sldId id="260" r:id="rId15"/>
    <p:sldId id="275" r:id="rId16"/>
    <p:sldId id="281" r:id="rId17"/>
    <p:sldId id="284" r:id="rId18"/>
    <p:sldId id="280" r:id="rId19"/>
    <p:sldId id="282" r:id="rId20"/>
    <p:sldId id="276" r:id="rId21"/>
    <p:sldId id="283" r:id="rId22"/>
    <p:sldId id="290" r:id="rId23"/>
    <p:sldId id="298" r:id="rId24"/>
    <p:sldId id="257" r:id="rId25"/>
    <p:sldId id="279" r:id="rId26"/>
    <p:sldId id="306" r:id="rId27"/>
    <p:sldId id="305" r:id="rId28"/>
    <p:sldId id="308" r:id="rId29"/>
    <p:sldId id="309" r:id="rId30"/>
    <p:sldId id="310" r:id="rId31"/>
    <p:sldId id="299" r:id="rId32"/>
    <p:sldId id="307" r:id="rId33"/>
  </p:sldIdLst>
  <p:sldSz cx="9144000" cy="6858000" type="screen4x3"/>
  <p:notesSz cx="6858000" cy="994568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3B9D8-E8FC-4ADD-8FAF-C9B2EFF75C89}" type="datetimeFigureOut">
              <a:rPr lang="nb-NO" smtClean="0"/>
              <a:t>12.08.2017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69958-17A4-4074-9A47-7D39C9D636B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6883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69958-17A4-4074-9A47-7D39C9D636B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945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EFAE-6EF9-4C66-A55D-D00AD20934B0}" type="datetimeFigureOut">
              <a:rPr lang="nb-NO" smtClean="0"/>
              <a:t>12.08.2017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50FA9-CE70-4B6B-91C4-F89F380F4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198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EFAE-6EF9-4C66-A55D-D00AD20934B0}" type="datetimeFigureOut">
              <a:rPr lang="nb-NO" smtClean="0"/>
              <a:t>12.08.2017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50FA9-CE70-4B6B-91C4-F89F380F4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554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EFAE-6EF9-4C66-A55D-D00AD20934B0}" type="datetimeFigureOut">
              <a:rPr lang="nb-NO" smtClean="0"/>
              <a:t>12.08.2017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50FA9-CE70-4B6B-91C4-F89F380F4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84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EFAE-6EF9-4C66-A55D-D00AD20934B0}" type="datetimeFigureOut">
              <a:rPr lang="nb-NO" smtClean="0"/>
              <a:t>12.08.2017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50FA9-CE70-4B6B-91C4-F89F380F4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3545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EFAE-6EF9-4C66-A55D-D00AD20934B0}" type="datetimeFigureOut">
              <a:rPr lang="nb-NO" smtClean="0"/>
              <a:t>12.08.2017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50FA9-CE70-4B6B-91C4-F89F380F4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740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EFAE-6EF9-4C66-A55D-D00AD20934B0}" type="datetimeFigureOut">
              <a:rPr lang="nb-NO" smtClean="0"/>
              <a:t>12.08.2017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50FA9-CE70-4B6B-91C4-F89F380F4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780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EFAE-6EF9-4C66-A55D-D00AD20934B0}" type="datetimeFigureOut">
              <a:rPr lang="nb-NO" smtClean="0"/>
              <a:t>12.08.2017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50FA9-CE70-4B6B-91C4-F89F380F4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3591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EFAE-6EF9-4C66-A55D-D00AD20934B0}" type="datetimeFigureOut">
              <a:rPr lang="nb-NO" smtClean="0"/>
              <a:t>12.08.2017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50FA9-CE70-4B6B-91C4-F89F380F4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046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EFAE-6EF9-4C66-A55D-D00AD20934B0}" type="datetimeFigureOut">
              <a:rPr lang="nb-NO" smtClean="0"/>
              <a:t>12.08.2017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50FA9-CE70-4B6B-91C4-F89F380F4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793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EFAE-6EF9-4C66-A55D-D00AD20934B0}" type="datetimeFigureOut">
              <a:rPr lang="nb-NO" smtClean="0"/>
              <a:t>12.08.2017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50FA9-CE70-4B6B-91C4-F89F380F4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244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EFAE-6EF9-4C66-A55D-D00AD20934B0}" type="datetimeFigureOut">
              <a:rPr lang="nb-NO" smtClean="0"/>
              <a:t>12.08.2017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50FA9-CE70-4B6B-91C4-F89F380F4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625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3EFAE-6EF9-4C66-A55D-D00AD20934B0}" type="datetimeFigureOut">
              <a:rPr lang="nb-NO" smtClean="0"/>
              <a:t>12.08.2017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50FA9-CE70-4B6B-91C4-F89F380F4E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525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tv.nrk.no/serie/glimt-av-norge/dktt43000013/25-03-201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Oppgradering av turisthytta på Gaustatoppen i 2016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Møte i Langesund Rotaryklubb</a:t>
            </a:r>
          </a:p>
          <a:p>
            <a:r>
              <a:rPr lang="nb-NO" sz="2000" dirty="0" smtClean="0"/>
              <a:t>Tor Suhrke</a:t>
            </a:r>
          </a:p>
          <a:p>
            <a:r>
              <a:rPr lang="nb-NO" sz="2000" dirty="0" smtClean="0"/>
              <a:t>Styremedlem i DNT Telemark </a:t>
            </a:r>
          </a:p>
          <a:p>
            <a:r>
              <a:rPr lang="nb-NO" sz="2000" dirty="0" smtClean="0"/>
              <a:t>16.08.17</a:t>
            </a:r>
            <a:endParaRPr lang="nb-NO" sz="2000" dirty="0"/>
          </a:p>
        </p:txBody>
      </p:sp>
      <p:pic>
        <p:nvPicPr>
          <p:cNvPr id="1026" name="Picture 2" descr="logo_DNT_Tele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165304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56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Tilbygg - Fasader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8749"/>
            <a:ext cx="4038600" cy="2768864"/>
          </a:xfrm>
        </p:spPr>
      </p:pic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2503588"/>
            <a:ext cx="3995539" cy="2786927"/>
          </a:xfrm>
        </p:spPr>
      </p:pic>
      <p:sp>
        <p:nvSpPr>
          <p:cNvPr id="4" name="Ellipse 3"/>
          <p:cNvSpPr/>
          <p:nvPr/>
        </p:nvSpPr>
        <p:spPr>
          <a:xfrm>
            <a:off x="4572000" y="3429000"/>
            <a:ext cx="864096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>
            <a:off x="1619672" y="3542506"/>
            <a:ext cx="1224136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218" name="Picture 2" descr="logo_DNT_Tele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165304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30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Kjøkken før oppgradering</a:t>
            </a:r>
            <a:endParaRPr lang="nb-NO" dirty="0"/>
          </a:p>
        </p:txBody>
      </p:sp>
      <p:pic>
        <p:nvPicPr>
          <p:cNvPr id="4" name="Picture 2" descr="C:\Users\Tor\Pictures\2016.10 Gaustatoppen\Bild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logo_DNT_Tel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35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Riving</a:t>
            </a:r>
            <a:r>
              <a:rPr lang="nb-NO" dirty="0" smtClean="0"/>
              <a:t> av gammelt kjøkken 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5984" y="1340768"/>
            <a:ext cx="6432714" cy="4824536"/>
          </a:xfrm>
          <a:prstGeom prst="rect">
            <a:avLst/>
          </a:prstGeom>
        </p:spPr>
      </p:pic>
      <p:pic>
        <p:nvPicPr>
          <p:cNvPr id="11266" name="Picture 2" descr="logo_DNT_Tel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Nytt kjøkken på plass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2776"/>
            <a:ext cx="6480720" cy="4860540"/>
          </a:xfrm>
          <a:prstGeom prst="rect">
            <a:avLst/>
          </a:prstGeom>
        </p:spPr>
      </p:pic>
      <p:pic>
        <p:nvPicPr>
          <p:cNvPr id="12290" name="Picture 2" descr="logo_DNT_Tele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29189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53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Terreng før grunnarbeid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58" y="1772816"/>
            <a:ext cx="6678358" cy="4392488"/>
          </a:xfrm>
        </p:spPr>
      </p:pic>
      <p:pic>
        <p:nvPicPr>
          <p:cNvPr id="13314" name="Picture 2" descr="logo_DNT_Tel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82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Terreng etter grunnarbeid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473692" cy="4525963"/>
          </a:xfrm>
        </p:spPr>
      </p:pic>
      <p:pic>
        <p:nvPicPr>
          <p:cNvPr id="14338" name="Picture 2" descr="logo_DNT_Tel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5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Henting av stein</a:t>
            </a:r>
            <a:endParaRPr lang="nb-NO" dirty="0"/>
          </a:p>
        </p:txBody>
      </p:sp>
      <p:pic>
        <p:nvPicPr>
          <p:cNvPr id="5" name="Plassholder for innhold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ect">
            <a:avLst/>
          </a:prstGeom>
        </p:spPr>
      </p:pic>
      <p:pic>
        <p:nvPicPr>
          <p:cNvPr id="15362" name="Picture 2" descr="logo_DNT_Tele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92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Før steinlegging starter</a:t>
            </a:r>
            <a:endParaRPr lang="nb-NO" dirty="0"/>
          </a:p>
        </p:txBody>
      </p:sp>
      <p:pic>
        <p:nvPicPr>
          <p:cNvPr id="5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6386" name="Picture 2" descr="logo_DNT_Tel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1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Sherpaer fra Nepal - håndarbeid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21506" name="Picture 2" descr="logo_DNT_Tel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22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Uteplass mot syd tar form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6309320"/>
            <a:ext cx="2498980" cy="49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6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Gaustatoppen 1883 </a:t>
            </a:r>
            <a:r>
              <a:rPr lang="nb-NO" dirty="0" err="1" smtClean="0"/>
              <a:t>moh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95536" y="1944621"/>
            <a:ext cx="3178696" cy="4525963"/>
          </a:xfrm>
        </p:spPr>
        <p:txBody>
          <a:bodyPr>
            <a:normAutofit/>
          </a:bodyPr>
          <a:lstStyle/>
          <a:p>
            <a:r>
              <a:rPr lang="nb-NO" dirty="0" smtClean="0"/>
              <a:t>Utsikt over nesten 1/6 av Norge</a:t>
            </a:r>
          </a:p>
          <a:p>
            <a:r>
              <a:rPr lang="nb-NO" dirty="0" smtClean="0"/>
              <a:t>Sies at toppen kan sees fra 119 kommuner</a:t>
            </a:r>
          </a:p>
          <a:p>
            <a:r>
              <a:rPr lang="nb-NO" dirty="0" smtClean="0"/>
              <a:t>Toppen ble besøkt av  100.000 i 2016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54" y="1916832"/>
            <a:ext cx="5057459" cy="3359850"/>
          </a:xfrm>
        </p:spPr>
      </p:pic>
      <p:pic>
        <p:nvPicPr>
          <p:cNvPr id="2050" name="Picture 2" descr="logo_DNT_Tel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81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Tilbygg under oppføring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  <p:pic>
        <p:nvPicPr>
          <p:cNvPr id="22530" name="Picture 2" descr="logo_DNT_Tel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19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Tilbake til Nepal etter en sommer på Gaustatoppen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  <p:pic>
        <p:nvPicPr>
          <p:cNvPr id="23554" name="Picture 2" descr="logo_DNT_Tel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840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49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Håndplukket stein til fasaden</a:t>
            </a:r>
            <a:endParaRPr lang="nb-NO" dirty="0"/>
          </a:p>
        </p:txBody>
      </p:sp>
      <p:pic>
        <p:nvPicPr>
          <p:cNvPr id="11" name="Plassholder for innhold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24578" name="Picture 2" descr="logo_DNT_Tel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57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Vann- og avløp dekket av naturstein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94079" y="506322"/>
            <a:ext cx="4752528" cy="6709452"/>
          </a:xfrm>
        </p:spPr>
      </p:pic>
      <p:pic>
        <p:nvPicPr>
          <p:cNvPr id="25602" name="Picture 2" descr="logo_DNT_Tel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09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Ferdigbefaring 07.12.2016</a:t>
            </a:r>
            <a:br>
              <a:rPr lang="nb-NO" dirty="0" smtClean="0"/>
            </a:br>
            <a:r>
              <a:rPr lang="nb-NO" dirty="0" smtClean="0"/>
              <a:t>Vind: 15 m/sek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368" y="2090890"/>
            <a:ext cx="4333247" cy="3249935"/>
          </a:xfrm>
        </p:spPr>
      </p:pic>
      <p:pic>
        <p:nvPicPr>
          <p:cNvPr id="9" name="Plassholder for innhold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0384" y="2090890"/>
            <a:ext cx="4333247" cy="3249935"/>
          </a:xfrm>
        </p:spPr>
      </p:pic>
      <p:pic>
        <p:nvPicPr>
          <p:cNvPr id="26626" name="Picture 2" descr="logo_DNT_Tele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9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Ventilasjon fra kjøkken</a:t>
            </a:r>
            <a:br>
              <a:rPr lang="nb-NO" dirty="0" smtClean="0"/>
            </a:br>
            <a:r>
              <a:rPr lang="nb-NO" dirty="0" smtClean="0"/>
              <a:t>Med og uten varmekabel påslått</a:t>
            </a:r>
            <a:endParaRPr lang="nb-NO" dirty="0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0250"/>
            <a:ext cx="4038600" cy="4425863"/>
          </a:xfrm>
        </p:spPr>
      </p:pic>
      <p:pic>
        <p:nvPicPr>
          <p:cNvPr id="11" name="Plassholder for innhold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44216"/>
            <a:ext cx="3261810" cy="4349080"/>
          </a:xfrm>
        </p:spPr>
      </p:pic>
      <p:pic>
        <p:nvPicPr>
          <p:cNvPr id="27650" name="Picture 2" descr="logo_DNT_Tele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31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Tilbygg innvendig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4" name="Plassholder for innhold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28674" name="Picture 2" descr="logo_DNT_Tele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8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Tilbygg innvendig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9" name="Plassholder for innhold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29698" name="Picture 2" descr="logo_DNT_Tele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68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Utvendig – februar 2017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  <p:pic>
        <p:nvPicPr>
          <p:cNvPr id="30722" name="Picture 2" descr="logo_DNT_Tele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165304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478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August 2017 – syd og øst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33794" name="Picture 2" descr="logo_DNT_Tele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290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Gaustatoppen turisthytte </a:t>
            </a:r>
            <a:br>
              <a:rPr lang="nb-NO" dirty="0" smtClean="0"/>
            </a:br>
            <a:r>
              <a:rPr lang="nb-NO" dirty="0" smtClean="0"/>
              <a:t>Åpnet 12. juni 1893</a:t>
            </a:r>
            <a:endParaRPr lang="nb-NO" dirty="0"/>
          </a:p>
        </p:txBody>
      </p:sp>
      <p:pic>
        <p:nvPicPr>
          <p:cNvPr id="4" name="Plassholder for innhold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080031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Sylinder 4"/>
          <p:cNvSpPr txBox="1"/>
          <p:nvPr/>
        </p:nvSpPr>
        <p:spPr>
          <a:xfrm>
            <a:off x="611560" y="6237312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Grunnlegger av Skien - Telemark turistforening, </a:t>
            </a:r>
          </a:p>
          <a:p>
            <a:r>
              <a:rPr lang="nb-NO" sz="1600" dirty="0" smtClean="0"/>
              <a:t>banksjef  Kielland - Torkildsen</a:t>
            </a:r>
            <a:endParaRPr lang="nb-NO" sz="1600" dirty="0"/>
          </a:p>
        </p:txBody>
      </p:sp>
      <p:sp>
        <p:nvSpPr>
          <p:cNvPr id="6" name="Ellipse 5"/>
          <p:cNvSpPr/>
          <p:nvPr/>
        </p:nvSpPr>
        <p:spPr>
          <a:xfrm>
            <a:off x="2987824" y="3068960"/>
            <a:ext cx="100811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  <p:pic>
        <p:nvPicPr>
          <p:cNvPr id="3074" name="Picture 2" descr="logo_DNT_Tel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20059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95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Uteplass mot syd og øst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" name="Plassholder for innhold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34818" name="Picture 2" descr="logo_DNT_Tele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754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Økonomi (netto) - mill. kroner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 smtClean="0"/>
              <a:t>Kostnader:</a:t>
            </a:r>
          </a:p>
          <a:p>
            <a:r>
              <a:rPr lang="nb-NO" dirty="0" smtClean="0"/>
              <a:t>Vedlikehold 	0,5</a:t>
            </a:r>
          </a:p>
          <a:p>
            <a:r>
              <a:rPr lang="nb-NO" dirty="0" smtClean="0"/>
              <a:t>Tilbygg		3,2</a:t>
            </a:r>
          </a:p>
          <a:p>
            <a:r>
              <a:rPr lang="nb-NO" dirty="0" smtClean="0"/>
              <a:t>Sherpaer/</a:t>
            </a:r>
            <a:r>
              <a:rPr lang="nb-NO" dirty="0" err="1" smtClean="0"/>
              <a:t>heli</a:t>
            </a:r>
            <a:r>
              <a:rPr lang="nb-NO" dirty="0" smtClean="0"/>
              <a:t>.	0,6</a:t>
            </a:r>
          </a:p>
          <a:p>
            <a:r>
              <a:rPr lang="nb-NO" dirty="0" smtClean="0"/>
              <a:t>Anleggsbidrag </a:t>
            </a:r>
          </a:p>
          <a:p>
            <a:pPr marL="400050" lvl="1" indent="0">
              <a:buNone/>
            </a:pPr>
            <a:r>
              <a:rPr lang="nb-NO" sz="2800" dirty="0" smtClean="0"/>
              <a:t>vann/avløp	</a:t>
            </a:r>
            <a:r>
              <a:rPr lang="nb-NO" sz="2800" u="sng" dirty="0" smtClean="0"/>
              <a:t>1,5</a:t>
            </a:r>
          </a:p>
          <a:p>
            <a:r>
              <a:rPr lang="nb-NO" b="1" dirty="0" smtClean="0"/>
              <a:t>SUM		</a:t>
            </a:r>
            <a:r>
              <a:rPr lang="nb-NO" b="1" u="sng" dirty="0" smtClean="0"/>
              <a:t>5,8</a:t>
            </a:r>
            <a:endParaRPr lang="nb-NO" b="1" u="sng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 smtClean="0"/>
              <a:t>Finansiering:</a:t>
            </a:r>
          </a:p>
          <a:p>
            <a:r>
              <a:rPr lang="nb-NO" dirty="0" smtClean="0"/>
              <a:t>Tippemidler	1,7</a:t>
            </a:r>
          </a:p>
          <a:p>
            <a:r>
              <a:rPr lang="nb-NO" dirty="0" smtClean="0"/>
              <a:t>Tilskudd 		0,6</a:t>
            </a:r>
          </a:p>
          <a:p>
            <a:r>
              <a:rPr lang="nb-NO" dirty="0" smtClean="0"/>
              <a:t>Lån/Egenkapital	</a:t>
            </a:r>
            <a:r>
              <a:rPr lang="nb-NO" u="sng" dirty="0" smtClean="0"/>
              <a:t>3,5</a:t>
            </a:r>
          </a:p>
          <a:p>
            <a:endParaRPr lang="nb-NO" u="sng" dirty="0"/>
          </a:p>
          <a:p>
            <a:r>
              <a:rPr lang="nb-NO" b="1" dirty="0" smtClean="0"/>
              <a:t>SUM		</a:t>
            </a:r>
            <a:r>
              <a:rPr lang="nb-NO" b="1" u="sng" dirty="0" smtClean="0"/>
              <a:t>5,8</a:t>
            </a:r>
            <a:r>
              <a:rPr lang="nb-NO" b="1" dirty="0" smtClean="0"/>
              <a:t>	</a:t>
            </a:r>
            <a:r>
              <a:rPr lang="nb-NO" dirty="0" smtClean="0"/>
              <a:t>	</a:t>
            </a:r>
            <a:endParaRPr lang="nb-NO" dirty="0"/>
          </a:p>
        </p:txBody>
      </p:sp>
      <p:pic>
        <p:nvPicPr>
          <p:cNvPr id="31746" name="Picture 2" descr="logo_DNT_Tele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7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Det hemmelige fjellet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NRK innslag fra 2013: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		</a:t>
            </a:r>
            <a:r>
              <a:rPr lang="nb-NO" dirty="0" smtClean="0">
                <a:hlinkClick r:id="rId2"/>
              </a:rPr>
              <a:t>https://tv.nrk.no/serie/glimt-av-norge/dktt43000013/25-03-2013</a:t>
            </a: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32770" name="Picture 2" descr="logo_DNT_Tele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64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Gaustahytta – varde med stein fra </a:t>
            </a:r>
            <a:br>
              <a:rPr lang="nb-NO" dirty="0" smtClean="0"/>
            </a:br>
            <a:r>
              <a:rPr lang="nb-NO" dirty="0" smtClean="0"/>
              <a:t>mange kommuner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6" y="1600200"/>
            <a:ext cx="2996187" cy="4525963"/>
          </a:xfrm>
        </p:spPr>
      </p:pic>
      <p:pic>
        <p:nvPicPr>
          <p:cNvPr id="6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44" y="1600200"/>
            <a:ext cx="3395511" cy="4525963"/>
          </a:xfrm>
        </p:spPr>
      </p:pic>
      <p:pic>
        <p:nvPicPr>
          <p:cNvPr id="4098" name="Picture 2" descr="logo_DNT_Tele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31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Steinarbeid av Sherpaer i 2014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4038600" cy="3028950"/>
          </a:xfrm>
        </p:spPr>
      </p:pic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75" y="1916832"/>
            <a:ext cx="4038600" cy="3028950"/>
          </a:xfrm>
        </p:spPr>
      </p:pic>
      <p:sp>
        <p:nvSpPr>
          <p:cNvPr id="9" name="TekstSylinder 8"/>
          <p:cNvSpPr txBox="1"/>
          <p:nvPr/>
        </p:nvSpPr>
        <p:spPr>
          <a:xfrm>
            <a:off x="467544" y="501317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Kveldsstemning 4. september 2014		Morgenstund 5. september 2014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6156176" y="6061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5122" name="Picture 2" descr="logo_DNT_Tele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194846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82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Gaustatoppen - fjellanlegget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62500" lnSpcReduction="20000"/>
          </a:bodyPr>
          <a:lstStyle/>
          <a:p>
            <a:r>
              <a:rPr lang="nb-NO" dirty="0"/>
              <a:t>T</a:t>
            </a:r>
            <a:r>
              <a:rPr lang="nb-NO" dirty="0" smtClean="0"/>
              <a:t>uristprosjekt om fløybane inne i fjellet lansert i 1953 </a:t>
            </a:r>
          </a:p>
          <a:p>
            <a:r>
              <a:rPr lang="nb-NO" dirty="0" smtClean="0"/>
              <a:t>Ferdig i 1959 - montering av radiolinjer på toppen</a:t>
            </a:r>
          </a:p>
          <a:p>
            <a:r>
              <a:rPr lang="nb-NO" dirty="0" smtClean="0"/>
              <a:t>Kostnad 14 mill. kr. (1959)</a:t>
            </a:r>
          </a:p>
          <a:p>
            <a:r>
              <a:rPr lang="nb-NO" dirty="0" smtClean="0"/>
              <a:t>Gausta hovedsender for radio og fjernsyn åpnet 1960</a:t>
            </a:r>
          </a:p>
          <a:p>
            <a:r>
              <a:rPr lang="nb-NO" dirty="0" smtClean="0"/>
              <a:t>Hemmelig NATO-anlegg under kalde krigen - ingen turisme</a:t>
            </a:r>
          </a:p>
          <a:p>
            <a:r>
              <a:rPr lang="nb-NO" dirty="0"/>
              <a:t>Åpnet for allmenn turisme i 2010 gjennom Gaustabanen AS </a:t>
            </a:r>
          </a:p>
          <a:p>
            <a:endParaRPr lang="nb-NO" dirty="0" smtClean="0"/>
          </a:p>
          <a:p>
            <a:r>
              <a:rPr lang="nb-NO" dirty="0" smtClean="0"/>
              <a:t>855 m horisontalt – Motorvogn</a:t>
            </a:r>
          </a:p>
          <a:p>
            <a:r>
              <a:rPr lang="nb-NO" dirty="0" smtClean="0"/>
              <a:t>1.030 m opp (39 gr.) – </a:t>
            </a:r>
            <a:r>
              <a:rPr lang="nb-NO" dirty="0" err="1" smtClean="0"/>
              <a:t>Fløybane</a:t>
            </a:r>
            <a:endParaRPr lang="nb-NO" dirty="0" smtClean="0"/>
          </a:p>
          <a:p>
            <a:r>
              <a:rPr lang="nb-NO" dirty="0" smtClean="0"/>
              <a:t>27,5 m opp – Kongeheis (internt bruk)</a:t>
            </a:r>
          </a:p>
          <a:p>
            <a:pPr marL="0" indent="0">
              <a:buNone/>
            </a:pPr>
            <a:endParaRPr lang="nb-NO" dirty="0" smtClean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96" y="1628800"/>
            <a:ext cx="432048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093296"/>
            <a:ext cx="2715004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Bakgrunn for oppgradering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80-100.000 på toppen årlig – kun </a:t>
            </a:r>
            <a:r>
              <a:rPr lang="nb-NO" u="sng" dirty="0" smtClean="0"/>
              <a:t>en</a:t>
            </a:r>
            <a:r>
              <a:rPr lang="nb-NO" dirty="0" smtClean="0"/>
              <a:t> utedo</a:t>
            </a:r>
          </a:p>
          <a:p>
            <a:r>
              <a:rPr lang="nb-NO" dirty="0" smtClean="0"/>
              <a:t>Gaustabanens vann- og avløpsanlegg i fjell fra bunn til topp – 5 mill. kr.</a:t>
            </a:r>
          </a:p>
          <a:p>
            <a:r>
              <a:rPr lang="nb-NO" dirty="0" smtClean="0"/>
              <a:t>Finansiert av Gaustabanen, </a:t>
            </a:r>
            <a:r>
              <a:rPr lang="nb-NO" dirty="0" err="1" smtClean="0"/>
              <a:t>Norkring</a:t>
            </a:r>
            <a:r>
              <a:rPr lang="nb-NO" dirty="0" smtClean="0"/>
              <a:t>, Telenor, Tinn og Hjartdal kommuner, Telemark Turistforening og Telemark utviklingsfond</a:t>
            </a:r>
          </a:p>
          <a:p>
            <a:r>
              <a:rPr lang="nb-NO" dirty="0" smtClean="0"/>
              <a:t>Turisthytta oppgradert sist i 1997</a:t>
            </a:r>
            <a:endParaRPr lang="nb-NO" dirty="0"/>
          </a:p>
        </p:txBody>
      </p:sp>
      <p:pic>
        <p:nvPicPr>
          <p:cNvPr id="6146" name="Picture 2" descr="logo_DNT_Tele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0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Tiltak på Gaustahytta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 dirty="0" smtClean="0"/>
              <a:t>Tilbygg m/vakuumtoaletter koblet til vann- og avløpsanlegget til Gaustabanen</a:t>
            </a:r>
          </a:p>
          <a:p>
            <a:r>
              <a:rPr lang="nb-NO" sz="2800" dirty="0" smtClean="0"/>
              <a:t>Oppgradering av kjøkkenet (ventilasjon med mer)</a:t>
            </a:r>
          </a:p>
          <a:p>
            <a:r>
              <a:rPr lang="nb-NO" sz="2800" dirty="0" smtClean="0"/>
              <a:t>Oppgradering av det elektriske anlegget</a:t>
            </a:r>
          </a:p>
          <a:p>
            <a:r>
              <a:rPr lang="nb-NO" sz="2800" dirty="0" smtClean="0"/>
              <a:t>Oppgradering av røropplegg for vann</a:t>
            </a:r>
          </a:p>
          <a:p>
            <a:r>
              <a:rPr lang="nb-NO" sz="2800" dirty="0" smtClean="0"/>
              <a:t>Nye gulv, tetting av tak og div. reparasjoner</a:t>
            </a:r>
          </a:p>
          <a:p>
            <a:r>
              <a:rPr lang="nb-NO" sz="2800" dirty="0" smtClean="0"/>
              <a:t>Oppgradering av kontor og oppholdsrom/ansatte</a:t>
            </a:r>
          </a:p>
          <a:p>
            <a:endParaRPr lang="nb-NO" dirty="0"/>
          </a:p>
        </p:txBody>
      </p:sp>
      <p:pic>
        <p:nvPicPr>
          <p:cNvPr id="7170" name="Picture 2" descr="logo_DNT_Tele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237312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59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Tilbygg – Plan og snitt</a:t>
            </a:r>
            <a:endParaRPr lang="nb-NO" dirty="0"/>
          </a:p>
        </p:txBody>
      </p:sp>
      <p:sp>
        <p:nvSpPr>
          <p:cNvPr id="8" name="Ellipse 7"/>
          <p:cNvSpPr/>
          <p:nvPr/>
        </p:nvSpPr>
        <p:spPr>
          <a:xfrm>
            <a:off x="1043608" y="1556792"/>
            <a:ext cx="1296144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Plassholder for innhold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57802"/>
            <a:ext cx="4038600" cy="2810759"/>
          </a:xfrm>
        </p:spPr>
      </p:pic>
      <p:sp>
        <p:nvSpPr>
          <p:cNvPr id="12" name="Ellipse 11"/>
          <p:cNvSpPr/>
          <p:nvPr/>
        </p:nvSpPr>
        <p:spPr>
          <a:xfrm>
            <a:off x="4644008" y="3356992"/>
            <a:ext cx="144016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Plassholder for innhold 1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6" y="1412776"/>
            <a:ext cx="4075695" cy="4896544"/>
          </a:xfrm>
        </p:spPr>
      </p:pic>
      <p:sp>
        <p:nvSpPr>
          <p:cNvPr id="16" name="Ellipse 15"/>
          <p:cNvSpPr/>
          <p:nvPr/>
        </p:nvSpPr>
        <p:spPr>
          <a:xfrm>
            <a:off x="899592" y="1628800"/>
            <a:ext cx="1728192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194" name="Picture 2" descr="logo_DNT_Tele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7716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78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353</Words>
  <Application>Microsoft Office PowerPoint</Application>
  <PresentationFormat>Skjermfremvisning (4:3)</PresentationFormat>
  <Paragraphs>79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3" baseType="lpstr">
      <vt:lpstr>Office-tema</vt:lpstr>
      <vt:lpstr>Oppgradering av turisthytta på Gaustatoppen i 2016</vt:lpstr>
      <vt:lpstr>Gaustatoppen 1883 moh</vt:lpstr>
      <vt:lpstr>Gaustatoppen turisthytte  Åpnet 12. juni 1893</vt:lpstr>
      <vt:lpstr>Gaustahytta – varde med stein fra  mange kommuner</vt:lpstr>
      <vt:lpstr>Steinarbeid av Sherpaer i 2014</vt:lpstr>
      <vt:lpstr>Gaustatoppen - fjellanlegget</vt:lpstr>
      <vt:lpstr>Bakgrunn for oppgradering </vt:lpstr>
      <vt:lpstr>Tiltak på Gaustahytta</vt:lpstr>
      <vt:lpstr>Tilbygg – Plan og snitt</vt:lpstr>
      <vt:lpstr>Tilbygg - Fasader</vt:lpstr>
      <vt:lpstr>Kjøkken før oppgradering</vt:lpstr>
      <vt:lpstr>Riving av gammelt kjøkken </vt:lpstr>
      <vt:lpstr>Nytt kjøkken på plass</vt:lpstr>
      <vt:lpstr>Terreng før grunnarbeid</vt:lpstr>
      <vt:lpstr>Terreng etter grunnarbeid</vt:lpstr>
      <vt:lpstr>Henting av stein</vt:lpstr>
      <vt:lpstr>Før steinlegging starter</vt:lpstr>
      <vt:lpstr>Sherpaer fra Nepal - håndarbeid</vt:lpstr>
      <vt:lpstr>Uteplass mot syd tar form</vt:lpstr>
      <vt:lpstr>Tilbygg under oppføring</vt:lpstr>
      <vt:lpstr>Tilbake til Nepal etter en sommer på Gaustatoppen</vt:lpstr>
      <vt:lpstr>Håndplukket stein til fasaden</vt:lpstr>
      <vt:lpstr>Vann- og avløp dekket av naturstein</vt:lpstr>
      <vt:lpstr>Ferdigbefaring 07.12.2016 Vind: 15 m/sek</vt:lpstr>
      <vt:lpstr>Ventilasjon fra kjøkken Med og uten varmekabel påslått</vt:lpstr>
      <vt:lpstr>Tilbygg innvendig</vt:lpstr>
      <vt:lpstr>Tilbygg innvendig</vt:lpstr>
      <vt:lpstr>Utvendig – februar 2017</vt:lpstr>
      <vt:lpstr>August 2017 – syd og øst</vt:lpstr>
      <vt:lpstr>Uteplass mot syd og øst</vt:lpstr>
      <vt:lpstr>Økonomi (netto) - mill. kroner</vt:lpstr>
      <vt:lpstr>Det hemmelige fjellet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Tor</dc:creator>
  <cp:lastModifiedBy>Tor</cp:lastModifiedBy>
  <cp:revision>60</cp:revision>
  <cp:lastPrinted>2017-02-12T19:05:26Z</cp:lastPrinted>
  <dcterms:created xsi:type="dcterms:W3CDTF">2017-02-12T10:52:23Z</dcterms:created>
  <dcterms:modified xsi:type="dcterms:W3CDTF">2017-08-12T15:41:07Z</dcterms:modified>
</cp:coreProperties>
</file>