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7"/>
  </p:notesMasterIdLst>
  <p:handoutMasterIdLst>
    <p:handoutMasterId r:id="rId28"/>
  </p:handoutMasterIdLst>
  <p:sldIdLst>
    <p:sldId id="361" r:id="rId4"/>
    <p:sldId id="408" r:id="rId5"/>
    <p:sldId id="406" r:id="rId6"/>
    <p:sldId id="381" r:id="rId7"/>
    <p:sldId id="384" r:id="rId8"/>
    <p:sldId id="397" r:id="rId9"/>
    <p:sldId id="415" r:id="rId10"/>
    <p:sldId id="402" r:id="rId11"/>
    <p:sldId id="390" r:id="rId12"/>
    <p:sldId id="377" r:id="rId13"/>
    <p:sldId id="383" r:id="rId14"/>
    <p:sldId id="421" r:id="rId15"/>
    <p:sldId id="373" r:id="rId16"/>
    <p:sldId id="364" r:id="rId17"/>
    <p:sldId id="379" r:id="rId18"/>
    <p:sldId id="374" r:id="rId19"/>
    <p:sldId id="418" r:id="rId20"/>
    <p:sldId id="416" r:id="rId21"/>
    <p:sldId id="412" r:id="rId22"/>
    <p:sldId id="396" r:id="rId23"/>
    <p:sldId id="420" r:id="rId24"/>
    <p:sldId id="424" r:id="rId25"/>
    <p:sldId id="409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67359" autoAdjust="0"/>
  </p:normalViewPr>
  <p:slideViewPr>
    <p:cSldViewPr>
      <p:cViewPr varScale="1">
        <p:scale>
          <a:sx n="61" d="100"/>
          <a:sy n="61" d="100"/>
        </p:scale>
        <p:origin x="22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25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A300390C-01E5-4A26-92BA-148A744F612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4639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2745622D-7495-4558-B850-0CFC40FCB0D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3909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0D9DB45-74DE-4B4C-BBFA-BE15F58C2C49}" type="slidenum">
              <a:rPr lang="en-US" altLang="nb-NO" sz="1200"/>
              <a:pPr/>
              <a:t>1</a:t>
            </a:fld>
            <a:endParaRPr lang="en-US" altLang="nb-NO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23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Behov: 1,5 milliarder. Vaksinasjonsprogram 10 år fremover</a:t>
            </a:r>
          </a:p>
          <a:p>
            <a:endParaRPr lang="nb-NO" dirty="0"/>
          </a:p>
          <a:p>
            <a:r>
              <a:rPr lang="nb-NO" dirty="0"/>
              <a:t>Rotarys hovedsatsingsområder.</a:t>
            </a:r>
          </a:p>
          <a:p>
            <a:r>
              <a:rPr lang="nb-NO" dirty="0"/>
              <a:t>Ungdomsutvekslinger</a:t>
            </a:r>
          </a:p>
          <a:p>
            <a:r>
              <a:rPr lang="nb-NO" dirty="0"/>
              <a:t>Camps (Roundtrip)</a:t>
            </a:r>
          </a:p>
          <a:p>
            <a:r>
              <a:rPr lang="nb-NO" dirty="0"/>
              <a:t>Temakonferanser, eks Young friends</a:t>
            </a:r>
          </a:p>
          <a:p>
            <a:r>
              <a:rPr lang="nb-NO" dirty="0"/>
              <a:t>Tilrettelegge for uformelle møteplasser</a:t>
            </a:r>
          </a:p>
          <a:p>
            <a:r>
              <a:rPr lang="nb-NO" dirty="0"/>
              <a:t>Fredskonfernaser – store og små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3260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1260 prosjekter ble gjennomført  i 2016-2017</a:t>
            </a:r>
          </a:p>
          <a:p>
            <a:r>
              <a:rPr lang="nb-NO" dirty="0"/>
              <a:t>Det ble gitt Polio Grants for USD 110 mill</a:t>
            </a:r>
          </a:p>
          <a:p>
            <a:r>
              <a:rPr lang="nb-NO" dirty="0"/>
              <a:t>Søknader til fredsstipend økte med 59% fra 2015 - 2017</a:t>
            </a:r>
          </a:p>
          <a:p>
            <a:r>
              <a:rPr lang="nb-NO" dirty="0"/>
              <a:t>Totalt har Rotary brukt 4 milliarder USD på prosjekter!</a:t>
            </a:r>
          </a:p>
          <a:p>
            <a:r>
              <a:rPr lang="nb-NO" dirty="0"/>
              <a:t>Dere har hørt om fokusområdene mange ganger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4809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1980: Ide om mer fredsarbeid. 1988-1991:  10 Rotar Peace Forum ble gjennomført: Evanstone, Costa Rica, Nice, Hiroshima, Elfenbenskysten, Melbourne, Brazil, England, India, og Brazil igjen.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150 millioner mennesker døde pga krigshandlinger i det 20. århundre. Det blodigste i menneskenes historie.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 første 50 årene etter 2. verdenskrig hadde 120 kriger, 25 mill mennesker drept og 75 millioner alvorlig skadd.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næremt seg 50 år siden Paul Harris død. Hvordan kunne det markeres? Hvordan kan vi få størst mulig effekt? Ved å sattse på utdanning.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Gjennom utdanning av spesialister  - Peace Fellows. Ideen om fredsstudiet var et faktum. Først tilbud om masterstudie.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Deretter 3mndrs kurset er rettet mot velutdannende personer som har arbeidet i feltet minst 5 år og som klarer å ta fri 3 mndr.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 begynnelsen: 7 universiteter, dekket 4 verdensdeler. Duke (USA), International Christian University(Japan) Scinece Po, Frankrike, Universidad El Salvador, Argentina, Bradford, England, Berkeley, USA, Queensland, Australia.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Ønsket alle verdensdeler representert. El Salvadr og Frankrike falt ut. Sverige kom inn.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6 sentere fordelt på 7 universiteter.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På denne måten kom studiet og setrtifiseringskurset under samme tak.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2009 Berkeley gikk 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2011 Universidad del Salvador i Argentain faser ut og Uppsala kom inn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dirty="0"/>
              <a:t>Kull, ferdig i 2004 hadde 68 studenter fra 29 land</a:t>
            </a:r>
          </a:p>
          <a:p>
            <a:pPr marL="0" indent="0">
              <a:buNone/>
            </a:pPr>
            <a:r>
              <a:rPr lang="nb-NO" sz="1200" b="1" dirty="0"/>
              <a:t>6 sentere – 7 universitet</a:t>
            </a:r>
          </a:p>
          <a:p>
            <a:r>
              <a:rPr lang="nb-NO" sz="1200" dirty="0"/>
              <a:t>University of Queensland, Australia</a:t>
            </a:r>
          </a:p>
          <a:p>
            <a:r>
              <a:rPr lang="nb-NO" sz="1200" dirty="0"/>
              <a:t>University of Bradford, England</a:t>
            </a:r>
          </a:p>
          <a:p>
            <a:r>
              <a:rPr lang="nb-NO" sz="1200" dirty="0"/>
              <a:t>International Christian University, Japan</a:t>
            </a:r>
          </a:p>
          <a:p>
            <a:r>
              <a:rPr lang="nb-NO" sz="1200" dirty="0"/>
              <a:t>Uppsala Universitet, Sverige</a:t>
            </a:r>
          </a:p>
          <a:p>
            <a:r>
              <a:rPr lang="nb-NO" sz="1200" dirty="0"/>
              <a:t>Duke University/University of Nort Carolina, Chapell Hill USA</a:t>
            </a:r>
          </a:p>
          <a:p>
            <a:r>
              <a:rPr lang="nb-NO" sz="1200" dirty="0"/>
              <a:t>Chualalongkorn University, Thailand (3 mndr sertificat)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Søknader til fredsstipend økte med 59% fra 2015 - 2017</a:t>
            </a:r>
          </a:p>
          <a:p>
            <a:endParaRPr lang="nb-NO" sz="1200" dirty="0"/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9379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822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er et lokalt eksempel, Stian Jenssen fra Stathelle. Våren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35447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Motto for fredsstudiene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3694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Rotarian Action Groups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tilbyr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assistance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støtte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til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Rotaryklubber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distrikt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arbeidet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med å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planlegge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implementereserviceprosjekter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innenfor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sine respective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fagområder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endParaRPr lang="nb-NO" dirty="0"/>
          </a:p>
          <a:p>
            <a:r>
              <a:rPr lang="nb-NO" dirty="0"/>
              <a:t>Aksjonsdrevet gruppe, godkjent av RI. </a:t>
            </a:r>
          </a:p>
          <a:p>
            <a:r>
              <a:rPr lang="nb-NO" dirty="0"/>
              <a:t>Består av Rotarianere, deres partnere, Rotaractere som arbeier for fred og internasjonal forståelse.</a:t>
            </a:r>
          </a:p>
          <a:p>
            <a:r>
              <a:rPr lang="nb-NO" dirty="0"/>
              <a:t>Etablert 2012. Utgjør et nettverk og ressurser til å fremme  rotarianeres arbeid med fred og konfliktløsing verden over.</a:t>
            </a:r>
          </a:p>
          <a:p>
            <a:r>
              <a:rPr lang="nb-NO" dirty="0"/>
              <a:t>Egen organisasjon som støtter og styrker av rotarianeres arbeid ved å til by struktur, veiledning og ressurser i fredsskapende arbeid.</a:t>
            </a:r>
          </a:p>
          <a:p>
            <a:r>
              <a:rPr lang="nb-NO" dirty="0"/>
              <a:t>En viktig del er å styre personer som deltar i fredsprogrammer, f. eks Peace Fellows, til å involvere seg direkte i Rotarys aktiviteter.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The Rotarian Action Group for Peace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tilbyr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globalt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nettverk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medlemmene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for å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inngå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partnerskap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samarbeid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med: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Rotary Peace Fellows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fredsstudenter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)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Ungdomsutveksling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Group Study Exchange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New Generations</a:t>
            </a: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Deltagere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Rotary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finansierte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 program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Fredsorganisasjoner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Arial" pitchFamily="-107" charset="0"/>
                <a:ea typeface="ＭＳ Ｐゴシック" charset="0"/>
                <a:cs typeface="ヒラギノ角ゴ Pro W3" pitchFamily="-107" charset="-128"/>
              </a:rPr>
              <a:t>Andre fredsvennlig innbyggere.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kern="1200" dirty="0">
              <a:solidFill>
                <a:schemeClr val="tx1"/>
              </a:solidFill>
              <a:effectLst/>
              <a:latin typeface="Arial" pitchFamily="-107" charset="0"/>
              <a:ea typeface="ＭＳ Ｐゴシック" charset="0"/>
              <a:cs typeface="ヒラギノ角ゴ Pro W3" pitchFamily="-107" charset="-128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03965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Årlig begivenhet: Normal arrangeres den i New York.</a:t>
            </a:r>
          </a:p>
          <a:p>
            <a:r>
              <a:rPr lang="nb-NO" dirty="0"/>
              <a:t>11.-12. november 2017: Arrangeres i Geneve – åpen for alle rotarianere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82507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Motivasjon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21672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har vi ca 60 000 USD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346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1235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Ansvar er noe man TAR</a:t>
            </a:r>
          </a:p>
          <a:p>
            <a:r>
              <a:rPr lang="nb-NO" dirty="0"/>
              <a:t>Vi tar ansvar.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3724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4515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Motivasjon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0626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Felles:</a:t>
            </a:r>
          </a:p>
          <a:p>
            <a:r>
              <a:rPr lang="nb-NO" dirty="0"/>
              <a:t>Kom fra enkle kår.</a:t>
            </a:r>
          </a:p>
          <a:p>
            <a:r>
              <a:rPr lang="nb-NO" dirty="0"/>
              <a:t>Arbeidet seg opp</a:t>
            </a:r>
          </a:p>
          <a:p>
            <a:r>
              <a:rPr lang="nb-NO" dirty="0"/>
              <a:t>Visjonære!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93413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Verktøykassen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802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Bilder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 Convention I Atlanta I 1917</a:t>
            </a:r>
          </a:p>
          <a:p>
            <a:endParaRPr lang="en-US" dirty="0"/>
          </a:p>
          <a:p>
            <a:r>
              <a:rPr lang="en-US" dirty="0"/>
              <a:t>Objects of Rotary</a:t>
            </a:r>
            <a:r>
              <a:rPr lang="en-US" baseline="0" dirty="0"/>
              <a:t>, </a:t>
            </a:r>
            <a:r>
              <a:rPr lang="en-US" baseline="0" dirty="0" err="1"/>
              <a:t>ferdig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1929. De er </a:t>
            </a:r>
            <a:r>
              <a:rPr lang="en-US" baseline="0" dirty="0" err="1"/>
              <a:t>noe</a:t>
            </a:r>
            <a:r>
              <a:rPr lang="en-US" baseline="0" dirty="0"/>
              <a:t> </a:t>
            </a:r>
            <a:r>
              <a:rPr lang="en-US" baseline="0" dirty="0" err="1"/>
              <a:t>endret</a:t>
            </a:r>
            <a:r>
              <a:rPr lang="en-US" baseline="0" dirty="0"/>
              <a:t> I </a:t>
            </a:r>
            <a:r>
              <a:rPr lang="en-US" baseline="0" dirty="0" err="1"/>
              <a:t>løpet</a:t>
            </a:r>
            <a:r>
              <a:rPr lang="en-US" baseline="0" dirty="0"/>
              <a:t> </a:t>
            </a:r>
            <a:r>
              <a:rPr lang="en-US" baseline="0" dirty="0" err="1"/>
              <a:t>av</a:t>
            </a:r>
            <a:r>
              <a:rPr lang="en-US" baseline="0" dirty="0"/>
              <a:t> </a:t>
            </a:r>
            <a:r>
              <a:rPr lang="en-US" baseline="0" dirty="0" err="1"/>
              <a:t>årene</a:t>
            </a:r>
            <a:r>
              <a:rPr lang="en-US" baseline="0" dirty="0"/>
              <a:t>, men </a:t>
            </a:r>
            <a:r>
              <a:rPr lang="en-US" baseline="0" dirty="0" err="1"/>
              <a:t>hovedinnholdet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</a:t>
            </a:r>
            <a:r>
              <a:rPr lang="en-US" baseline="0" dirty="0" err="1"/>
              <a:t>det</a:t>
            </a:r>
            <a:r>
              <a:rPr lang="en-US" baseline="0" dirty="0"/>
              <a:t> 6 er </a:t>
            </a:r>
            <a:r>
              <a:rPr lang="en-US" baseline="0" dirty="0" err="1"/>
              <a:t>uendret</a:t>
            </a:r>
            <a:r>
              <a:rPr lang="en-US" baseline="0" dirty="0"/>
              <a:t>: </a:t>
            </a:r>
            <a:r>
              <a:rPr lang="en-US" altLang="en-US" sz="12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Rotarys</a:t>
            </a:r>
            <a:r>
              <a:rPr lang="en-US" altLang="en-US" sz="12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12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mål</a:t>
            </a:r>
            <a:r>
              <a:rPr lang="en-US" altLang="en-US" sz="12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1200" b="1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om </a:t>
            </a:r>
            <a:r>
              <a:rPr lang="en-US" altLang="en-US" sz="1200" b="1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verdensforståelse</a:t>
            </a:r>
            <a:r>
              <a:rPr lang="en-US" altLang="en-US" sz="1200" b="1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1200" b="1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og</a:t>
            </a:r>
            <a:r>
              <a:rPr lang="en-US" altLang="en-US" sz="1200" b="1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1200" b="1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fred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11/1/2017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3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Vold og konflikter driver millioner av mennesker på flukt hvert år </a:t>
            </a:r>
          </a:p>
          <a:p>
            <a:pPr marL="0" indent="0">
              <a:buNone/>
            </a:pPr>
            <a:r>
              <a:rPr lang="nb-NO" dirty="0"/>
              <a:t>Halvparten av de som blir drept er barn, og 90 prosent sivile.</a:t>
            </a:r>
          </a:p>
          <a:p>
            <a:pPr marL="0" indent="0">
              <a:buNone/>
            </a:pPr>
            <a:r>
              <a:rPr lang="nb-NO" dirty="0"/>
              <a:t>Vi nekter å akseptere konflikter som en naturlig del av livet. Rotaryprosjekter gir opplæring som bidrar til mellom-menneskelig forståelse og  ferdigheter i å løse konflikter. </a:t>
            </a:r>
          </a:p>
          <a:p>
            <a:endParaRPr lang="nb-NO" dirty="0"/>
          </a:p>
          <a:p>
            <a:r>
              <a:rPr lang="nb-NO" dirty="0"/>
              <a:t>65 mill menensker er på flukt</a:t>
            </a:r>
          </a:p>
          <a:p>
            <a:r>
              <a:rPr lang="nb-NO" dirty="0"/>
              <a:t>Rotary har samlet USD 142 mill til fredsarbeid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6495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9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69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8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4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26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49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46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7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60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61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16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02400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1729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10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76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0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08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5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1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6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1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92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83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E5AB5B65-6955-455E-AB54-BA48A799ED74}" type="slidenum"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50" r:id="rId14"/>
    <p:sldLayoutId id="214748395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037C6D19-090F-4D9B-B480-F1DF41882812}" type="slidenum"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grid.berget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14724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nb-NO" sz="4400" dirty="0">
                <a:solidFill>
                  <a:schemeClr val="bg1"/>
                </a:solidFill>
                <a:latin typeface="Arial Narrow Bold" pitchFamily="-84" charset="0"/>
              </a:rPr>
              <a:t> </a:t>
            </a:r>
            <a:r>
              <a:rPr lang="en-US" altLang="nb-NO" sz="3600" dirty="0" err="1">
                <a:solidFill>
                  <a:schemeClr val="bg1"/>
                </a:solidFill>
                <a:latin typeface="Arial Narrow Bold" pitchFamily="-84" charset="0"/>
              </a:rPr>
              <a:t>Rotarys</a:t>
            </a:r>
            <a:r>
              <a:rPr lang="en-US" altLang="nb-NO" sz="3600" dirty="0">
                <a:solidFill>
                  <a:schemeClr val="bg1"/>
                </a:solidFill>
                <a:latin typeface="Arial Narrow Bold" pitchFamily="-84" charset="0"/>
              </a:rPr>
              <a:t> </a:t>
            </a:r>
            <a:r>
              <a:rPr lang="en-US" altLang="nb-NO" sz="3600" dirty="0" err="1">
                <a:solidFill>
                  <a:schemeClr val="bg1"/>
                </a:solidFill>
                <a:latin typeface="Arial Narrow Bold" pitchFamily="-84" charset="0"/>
              </a:rPr>
              <a:t>arbeid</a:t>
            </a:r>
            <a:r>
              <a:rPr lang="en-US" altLang="nb-NO" sz="3600" dirty="0">
                <a:solidFill>
                  <a:schemeClr val="bg1"/>
                </a:solidFill>
                <a:latin typeface="Arial Narrow Bold" pitchFamily="-84" charset="0"/>
              </a:rPr>
              <a:t> – </a:t>
            </a:r>
            <a:r>
              <a:rPr lang="en-US" altLang="nb-NO" sz="3600" dirty="0" err="1">
                <a:solidFill>
                  <a:schemeClr val="bg1"/>
                </a:solidFill>
                <a:latin typeface="Arial Narrow Bold" pitchFamily="-84" charset="0"/>
              </a:rPr>
              <a:t>behov</a:t>
            </a:r>
            <a:r>
              <a:rPr lang="en-US" altLang="nb-NO" sz="3600" dirty="0">
                <a:solidFill>
                  <a:schemeClr val="bg1"/>
                </a:solidFill>
                <a:latin typeface="Arial Narrow Bold" pitchFamily="-84" charset="0"/>
              </a:rPr>
              <a:t> for </a:t>
            </a:r>
            <a:r>
              <a:rPr lang="en-US" altLang="nb-NO" sz="3600" dirty="0" err="1">
                <a:solidFill>
                  <a:schemeClr val="bg1"/>
                </a:solidFill>
                <a:latin typeface="Arial Narrow Bold" pitchFamily="-84" charset="0"/>
              </a:rPr>
              <a:t>innsamlede</a:t>
            </a:r>
            <a:r>
              <a:rPr lang="en-US" altLang="nb-NO" sz="3600" dirty="0">
                <a:solidFill>
                  <a:schemeClr val="bg1"/>
                </a:solidFill>
                <a:latin typeface="Arial Narrow Bold" pitchFamily="-84" charset="0"/>
              </a:rPr>
              <a:t> </a:t>
            </a:r>
            <a:r>
              <a:rPr lang="en-US" altLang="nb-NO" sz="3600" dirty="0" err="1">
                <a:solidFill>
                  <a:schemeClr val="bg1"/>
                </a:solidFill>
                <a:latin typeface="Arial Narrow Bold" pitchFamily="-84" charset="0"/>
              </a:rPr>
              <a:t>midler</a:t>
            </a:r>
            <a:r>
              <a:rPr lang="en-US" altLang="nb-NO" sz="3600" dirty="0">
                <a:solidFill>
                  <a:schemeClr val="bg1"/>
                </a:solidFill>
                <a:latin typeface="Arial Narrow Bold" pitchFamily="-84" charset="0"/>
              </a:rPr>
              <a:t> </a:t>
            </a: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itchFamily="18" charset="0"/>
              </a:rPr>
              <a:t>Endowment/Major Gift Advisor Ingrid Grandum Berget </a:t>
            </a: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itchFamily="18" charset="0"/>
              </a:rPr>
              <a:t>1.11.2017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AFDA-E784-4BA7-8663-60AA66F6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Rotarys internasjonale engasjement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2876-DE8A-4713-A670-D16A12D7D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Gjennom:</a:t>
            </a:r>
          </a:p>
          <a:p>
            <a:r>
              <a:rPr lang="nb-NO" dirty="0"/>
              <a:t>Serviceprosjekter</a:t>
            </a:r>
          </a:p>
          <a:p>
            <a:r>
              <a:rPr lang="nb-NO" dirty="0"/>
              <a:t>Peace Fellowship</a:t>
            </a:r>
          </a:p>
          <a:p>
            <a:r>
              <a:rPr lang="nb-NO" dirty="0"/>
              <a:t>Stipender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16611-E5BC-4DCF-86D7-974C20D33E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Rotary tar tak i de underliggende årsakene til konflikter</a:t>
            </a:r>
          </a:p>
          <a:p>
            <a:r>
              <a:rPr lang="nb-NO" dirty="0"/>
              <a:t>Fattigdom</a:t>
            </a:r>
          </a:p>
          <a:p>
            <a:r>
              <a:rPr lang="nb-NO" dirty="0"/>
              <a:t>Ulikhet</a:t>
            </a:r>
          </a:p>
          <a:p>
            <a:r>
              <a:rPr lang="nb-NO" dirty="0"/>
              <a:t>Etniske spenning</a:t>
            </a:r>
          </a:p>
          <a:p>
            <a:r>
              <a:rPr lang="nb-NO" dirty="0"/>
              <a:t>Mangel på utdanning</a:t>
            </a:r>
          </a:p>
          <a:p>
            <a:r>
              <a:rPr lang="nb-NO" dirty="0"/>
              <a:t>Urettferdig fordeling av ressurser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BECC67A-D3B0-4B58-B300-AA1B8C29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4017304"/>
            <a:ext cx="2088233" cy="16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4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DA2A-BA15-45BE-BDB6-9916D8DF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Rotarys hovedsatsingsområder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22C7E8F1-74EC-4D24-9E77-C363B7BF0B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55509" y="1844823"/>
            <a:ext cx="5032089" cy="388843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148701-4C98-4AE4-AD6E-982D824873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58390"/>
            <a:ext cx="3426887" cy="441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9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Fokusområder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Fred og konfliktforebygging/løsning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Sykdomsforebygging og behandling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Vann og sanitær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Barn- og mødrehelse</a:t>
            </a:r>
          </a:p>
          <a:p>
            <a:pPr marL="0" indent="0">
              <a:buNone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5.  Grunnutdanning og leseferdighet</a:t>
            </a:r>
          </a:p>
          <a:p>
            <a:pPr marL="0" indent="0">
              <a:buNone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6.  Økonomi- og samfunnsutvikling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902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F448-5E22-4E69-B230-5F629344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Rotary Peace Centers: Kort historikk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3B22C-3D37-45EC-874F-12A46B43E8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000" dirty="0"/>
              <a:t>1999 Etablert masterstudie.</a:t>
            </a:r>
          </a:p>
          <a:p>
            <a:r>
              <a:rPr lang="nb-NO" sz="2000" dirty="0"/>
              <a:t>2002 Oppstart 1. kull</a:t>
            </a:r>
          </a:p>
          <a:p>
            <a:r>
              <a:rPr lang="nb-NO" sz="2000" dirty="0"/>
              <a:t>2004 1. kull ferdig</a:t>
            </a:r>
          </a:p>
          <a:p>
            <a:r>
              <a:rPr lang="nb-NO" sz="2000" dirty="0"/>
              <a:t>2006 Oppstart av pilot, 3 mndr. sertifiseringskurs</a:t>
            </a:r>
          </a:p>
          <a:p>
            <a:r>
              <a:rPr lang="nb-NO" sz="2000" dirty="0"/>
              <a:t>2008 Kurset etablert</a:t>
            </a:r>
          </a:p>
          <a:p>
            <a:r>
              <a:rPr lang="nb-NO" sz="2000" dirty="0"/>
              <a:t>2012 Extern evaluering</a:t>
            </a:r>
          </a:p>
          <a:p>
            <a:r>
              <a:rPr lang="nb-NO" sz="2000" dirty="0"/>
              <a:t>2014  Nytt navn: Rotary Peace Centers, Rotary Peace Fellows</a:t>
            </a:r>
          </a:p>
          <a:p>
            <a:r>
              <a:rPr lang="nb-NO" sz="2000" dirty="0"/>
              <a:t>2017 En ny strategi er under arbeidelse og et nyttsertifikat-program er under utvikling.</a:t>
            </a:r>
          </a:p>
          <a:p>
            <a:endParaRPr lang="nb-NO" sz="20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A8A088-1F78-4D1C-A207-C31856288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25DB995-24CA-479F-9BA7-9057E109E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03730"/>
            <a:ext cx="1321313" cy="1021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EF27B-D5EC-4AA7-93AA-6A8955677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35" y="1715659"/>
            <a:ext cx="3619225" cy="45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8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AB96-9B1F-4A44-9786-98281141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/>
              <a:t>Hvor?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032F-4015-4BB7-836C-32456ACFA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6 sentere – 7 universitet</a:t>
            </a:r>
          </a:p>
          <a:p>
            <a:r>
              <a:rPr lang="nb-NO" sz="2000" dirty="0"/>
              <a:t>University of Queensland, Australia</a:t>
            </a:r>
          </a:p>
          <a:p>
            <a:r>
              <a:rPr lang="nb-NO" sz="2000" dirty="0"/>
              <a:t>University of Bradford, England</a:t>
            </a:r>
          </a:p>
          <a:p>
            <a:r>
              <a:rPr lang="nb-NO" sz="2000" dirty="0"/>
              <a:t>International Christian University, Japan</a:t>
            </a:r>
          </a:p>
          <a:p>
            <a:r>
              <a:rPr lang="nb-NO" sz="2000" dirty="0"/>
              <a:t>Uppsala Universitet, Sverige</a:t>
            </a:r>
          </a:p>
          <a:p>
            <a:r>
              <a:rPr lang="nb-NO" sz="2000" dirty="0"/>
              <a:t>Duke University/University of Nort Carolina, Chapell Hill USA</a:t>
            </a:r>
          </a:p>
          <a:p>
            <a:r>
              <a:rPr lang="nb-NO" sz="2000" dirty="0"/>
              <a:t>Chualalongkorn University, Thailand (3 mndr sertificat)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17D739-EAC4-4F91-AA20-0CC3072B6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7038" y="2276872"/>
            <a:ext cx="4752529" cy="3672408"/>
          </a:xfrm>
        </p:spPr>
      </p:pic>
    </p:spTree>
    <p:extLst>
      <p:ext uri="{BB962C8B-B14F-4D97-AF65-F5344CB8AC3E}">
        <p14:creationId xmlns:p14="http://schemas.microsoft.com/office/powerpoint/2010/main" val="107851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9FB22-6F67-4C12-95B4-7EF46BA3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022"/>
            <a:ext cx="9144000" cy="50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B0583-02E1-41C9-87A3-14171622C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32656"/>
            <a:ext cx="5822413" cy="4170965"/>
          </a:xfrm>
          <a:prstGeom prst="rect">
            <a:avLst/>
          </a:prstGeom>
        </p:spPr>
      </p:pic>
      <p:pic>
        <p:nvPicPr>
          <p:cNvPr id="3" name="Picture 2" descr="1630800_073801503530109000@Chris-Surface-4">
            <a:extLst>
              <a:ext uri="{FF2B5EF4-FFF2-40B4-BE49-F238E27FC236}">
                <a16:creationId xmlns:a16="http://schemas.microsoft.com/office/drawing/2014/main" id="{F7A1543D-95E7-47A1-86A3-626E7D320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688772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6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97D95-F695-4CD8-8848-79B74341E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69"/>
            <a:ext cx="9144000" cy="64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5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54653-04C6-4FA7-9651-DC48EF7A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88"/>
            <a:ext cx="9144000" cy="64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5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1C681-6A0E-4E32-8875-4C8D8356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7" y="1412776"/>
            <a:ext cx="888784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3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97035459-95DD-4046-8116-902878160B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888" r="19775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C8A51F-AEC9-4A82-9343-F9B8CB6A2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4073" y="1844825"/>
            <a:ext cx="4939867" cy="35283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Ressurs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som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arbeider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for å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identifisere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og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kultivere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større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gaver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til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rotaryfondet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.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Gaver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kan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være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både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kontante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bidrag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og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testamentariske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gaver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Givere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kan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være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både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bedrifter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og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enkeltpersoner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som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ønsker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å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støtte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Rotarys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arbeid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og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n-cs"/>
              </a:rPr>
              <a:t>prosjekter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B22145-ABC9-40FA-9369-288444F7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  <a:t>E/MGA Ingrid Grandum Berget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  <a:t>Rådgiver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  <a:t> -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  <a:t>større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  <a:t>gaver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  <a:t>til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  <a:t> TRF</a:t>
            </a:r>
            <a:b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  <a:cs typeface="+mj-cs"/>
              </a:rPr>
            </a:br>
            <a:endParaRPr lang="en-US" sz="2000" dirty="0">
              <a:solidFill>
                <a:schemeClr val="tx1"/>
              </a:solidFill>
              <a:latin typeface="Georgia" panose="02040502050405020303" pitchFamily="18" charset="0"/>
              <a:cs typeface="+mj-cs"/>
            </a:endParaRPr>
          </a:p>
        </p:txBody>
      </p:sp>
      <p:sp>
        <p:nvSpPr>
          <p:cNvPr id="8" name="TekstSylinder 6">
            <a:extLst>
              <a:ext uri="{FF2B5EF4-FFF2-40B4-BE49-F238E27FC236}">
                <a16:creationId xmlns:a16="http://schemas.microsoft.com/office/drawing/2014/main" id="{302F1460-417A-49EB-88E7-9A738064C76D}"/>
              </a:ext>
            </a:extLst>
          </p:cNvPr>
          <p:cNvSpPr txBox="1"/>
          <p:nvPr/>
        </p:nvSpPr>
        <p:spPr>
          <a:xfrm>
            <a:off x="4104895" y="4077072"/>
            <a:ext cx="2195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400" dirty="0"/>
          </a:p>
          <a:p>
            <a:r>
              <a:rPr lang="nb-NO" sz="1400" dirty="0">
                <a:hlinkClick r:id="rId3"/>
              </a:rPr>
              <a:t>ingrid.berget@gmail.com</a:t>
            </a:r>
            <a:endParaRPr lang="nb-NO" sz="1400" dirty="0"/>
          </a:p>
          <a:p>
            <a:r>
              <a:rPr lang="nb-NO" sz="1400" dirty="0"/>
              <a:t>913 65 033</a:t>
            </a:r>
          </a:p>
        </p:txBody>
      </p:sp>
      <p:pic>
        <p:nvPicPr>
          <p:cNvPr id="11" name="Bilde 1">
            <a:extLst>
              <a:ext uri="{FF2B5EF4-FFF2-40B4-BE49-F238E27FC236}">
                <a16:creationId xmlns:a16="http://schemas.microsoft.com/office/drawing/2014/main" id="{D1B5F9AF-382A-44FA-BF5F-78B4ED31192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67944" y="5517232"/>
            <a:ext cx="2736304" cy="7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AEE83EE-AC94-431D-AFBF-55CA62F8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241170"/>
            <a:ext cx="8178799" cy="43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4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0C23-EDAD-4DCD-A7B1-BF090283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1344"/>
            <a:ext cx="8763000" cy="533400"/>
          </a:xfrm>
        </p:spPr>
        <p:txBody>
          <a:bodyPr/>
          <a:lstStyle/>
          <a:p>
            <a:r>
              <a:rPr lang="nb-NO" sz="3200" dirty="0"/>
              <a:t>RIP Ian Riseley – 6 Presidental Conferences</a:t>
            </a:r>
            <a:br>
              <a:rPr lang="nb-NO" dirty="0"/>
            </a:b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DCE5D2-3BD1-4ECC-9E5D-5A9A17765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12776"/>
            <a:ext cx="8655496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6BF1-BD8E-47EF-A92B-B2ED561D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u="sng" dirty="0"/>
              <a:t>Hvorfor</a:t>
            </a:r>
            <a:r>
              <a:rPr lang="nb-NO" dirty="0"/>
              <a:t> arbeider Rotary for fred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9C06-A479-441C-92A9-6FE7673E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Vold og konflikter driver millioner av mennesker på flukt hvert år </a:t>
            </a:r>
          </a:p>
          <a:p>
            <a:pPr marL="0" indent="0">
              <a:buNone/>
            </a:pPr>
            <a:r>
              <a:rPr lang="nb-NO" dirty="0"/>
              <a:t>Halvparten av de som blir drept er barn, og 90 prosent sivile.</a:t>
            </a:r>
          </a:p>
          <a:p>
            <a:pPr marL="0" indent="0">
              <a:buNone/>
            </a:pPr>
            <a:r>
              <a:rPr lang="nb-NO" dirty="0"/>
              <a:t>Vi nekter å akseptere konflikter som en naturlig del av livet. </a:t>
            </a:r>
            <a:r>
              <a:rPr lang="nb-NO" b="1" dirty="0"/>
              <a:t>Rotaryprosjekter gir opplæring som bidrar til mellom-menneskelig forståelse og  ferdigheter i å løse konflikter. </a:t>
            </a:r>
          </a:p>
        </p:txBody>
      </p:sp>
    </p:spTree>
    <p:extLst>
      <p:ext uri="{BB962C8B-B14F-4D97-AF65-F5344CB8AC3E}">
        <p14:creationId xmlns:p14="http://schemas.microsoft.com/office/powerpoint/2010/main" val="41747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A367-8BC5-45E7-BD7F-BF7155BD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 Rotary Forum Endowed Fund for the Rotary Peace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2F58-6E3E-4B8C-AFB9-B599D0F25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Opprettet 2016</a:t>
            </a:r>
          </a:p>
          <a:p>
            <a:r>
              <a:rPr lang="nb-NO" dirty="0"/>
              <a:t>Norges bidrag til feiringen av rotaryfondets 100 års jubileum</a:t>
            </a:r>
          </a:p>
          <a:p>
            <a:r>
              <a:rPr lang="nb-NO" dirty="0"/>
              <a:t>Skal sikre kontinuerlig drift av Peace Centers, gi flere stipender og skape eierskap.</a:t>
            </a:r>
          </a:p>
          <a:p>
            <a:r>
              <a:rPr lang="nb-NO" dirty="0"/>
              <a:t>Status: USD 60 000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 descr="1630800_073801503530109000@Chris-Surface-4">
            <a:extLst>
              <a:ext uri="{FF2B5EF4-FFF2-40B4-BE49-F238E27FC236}">
                <a16:creationId xmlns:a16="http://schemas.microsoft.com/office/drawing/2014/main" id="{45B6BB6C-3B0F-462D-B4C4-A32342BF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85315"/>
            <a:ext cx="5591578" cy="12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50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8364-3308-4253-A0FC-0FA114B1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nb-NO" dirty="0"/>
              <a:t>Rotary: </a:t>
            </a:r>
            <a:br>
              <a:rPr lang="nb-NO" dirty="0"/>
            </a:br>
            <a:r>
              <a:rPr lang="nb-NO" sz="2400" dirty="0"/>
              <a:t>35 000 klubber fordelt på 34 soner</a:t>
            </a:r>
            <a:br>
              <a:rPr lang="nb-NO" sz="2400" dirty="0"/>
            </a:br>
            <a:r>
              <a:rPr lang="nb-NO" sz="2400" dirty="0"/>
              <a:t>Klubbene er medlem av Rotary International (RI)</a:t>
            </a:r>
            <a:br>
              <a:rPr lang="nb-NO" sz="2400" dirty="0"/>
            </a:br>
            <a:r>
              <a:rPr lang="nb-NO" sz="2400" dirty="0"/>
              <a:t>Arbeidsverktøy: The Rotary Foundation (TRF)</a:t>
            </a:r>
          </a:p>
        </p:txBody>
      </p:sp>
      <p:pic>
        <p:nvPicPr>
          <p:cNvPr id="5" name="Bilde 2" descr="RotaryMBS_RGB">
            <a:extLst>
              <a:ext uri="{FF2B5EF4-FFF2-40B4-BE49-F238E27FC236}">
                <a16:creationId xmlns:a16="http://schemas.microsoft.com/office/drawing/2014/main" id="{CD33C1AB-7797-4921-96CE-995AB8702FB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1" y="3350728"/>
            <a:ext cx="3848819" cy="14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43D1C79-D389-468C-994D-9704CB756F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73206" y="2344678"/>
            <a:ext cx="4313594" cy="3388578"/>
          </a:xfrm>
        </p:spPr>
      </p:pic>
    </p:spTree>
    <p:extLst>
      <p:ext uri="{BB962C8B-B14F-4D97-AF65-F5344CB8AC3E}">
        <p14:creationId xmlns:p14="http://schemas.microsoft.com/office/powerpoint/2010/main" val="68770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F55B4-3FBB-431E-B209-F137A1F2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" y="980728"/>
            <a:ext cx="880097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6B62DF58-7279-45B2-AA93-EE02E7401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5" y="1105684"/>
            <a:ext cx="7797608" cy="45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6BF1-BD8E-47EF-A92B-B2ED561D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u="sng" dirty="0"/>
              <a:t>Hvorfor</a:t>
            </a:r>
            <a:r>
              <a:rPr lang="nb-NO" dirty="0"/>
              <a:t> arbeider Rotary for fred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9C06-A479-441C-92A9-6FE7673E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Vold og konflikter driver millioner av mennesker på flukt hvert år </a:t>
            </a:r>
          </a:p>
          <a:p>
            <a:pPr marL="0" indent="0">
              <a:buNone/>
            </a:pPr>
            <a:r>
              <a:rPr lang="nb-NO" dirty="0"/>
              <a:t>Halvparten av de som blir drept er barn, og 90 prosent sivile.</a:t>
            </a:r>
          </a:p>
          <a:p>
            <a:pPr marL="0" indent="0">
              <a:buNone/>
            </a:pPr>
            <a:r>
              <a:rPr lang="nb-NO" dirty="0"/>
              <a:t>Vi nekter å akseptere konflikter som en naturlig del av livet. </a:t>
            </a:r>
            <a:r>
              <a:rPr lang="nb-NO" b="1" dirty="0"/>
              <a:t>Rotaryprosjekter gir opplæring som bidrar til mellom-menneskelig forståelse og  ferdigheter i å løse konflikter. </a:t>
            </a:r>
          </a:p>
        </p:txBody>
      </p:sp>
    </p:spTree>
    <p:extLst>
      <p:ext uri="{BB962C8B-B14F-4D97-AF65-F5344CB8AC3E}">
        <p14:creationId xmlns:p14="http://schemas.microsoft.com/office/powerpoint/2010/main" val="85445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7259-1311-41FA-98FE-5A2BB09D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Rotarys og TRFs visjonære grunnleggere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D12A-238B-4070-B978-DF20ED3B9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</p:spPr>
        <p:txBody>
          <a:bodyPr/>
          <a:lstStyle/>
          <a:p>
            <a:r>
              <a:rPr lang="nb-NO" dirty="0"/>
              <a:t>Paul Harris </a:t>
            </a:r>
            <a:r>
              <a:rPr lang="nb-NO" dirty="0">
                <a:latin typeface="Arial Narrow" panose="020B0606020202030204" pitchFamily="34" charset="0"/>
              </a:rPr>
              <a:t>1868 - 1947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B194F-E62E-4056-BA29-2D7E4FFFC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/>
          <a:lstStyle/>
          <a:p>
            <a:r>
              <a:rPr lang="nb-NO" dirty="0"/>
              <a:t>Arch Klumph 1869 - 1951 </a:t>
            </a:r>
          </a:p>
        </p:txBody>
      </p:sp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2D584B61-06F5-432C-9205-27C86C4ED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61196"/>
            <a:ext cx="2888531" cy="4008573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5475E8E-DDB6-453D-A782-9EAE2F049A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86148"/>
            <a:ext cx="2921322" cy="3983621"/>
          </a:xfrm>
        </p:spPr>
      </p:pic>
    </p:spTree>
    <p:extLst>
      <p:ext uri="{BB962C8B-B14F-4D97-AF65-F5344CB8AC3E}">
        <p14:creationId xmlns:p14="http://schemas.microsoft.com/office/powerpoint/2010/main" val="178781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E673-A7A5-476B-BBD9-AAF6EAE6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 dirty="0"/>
              <a:t>Rotarys verktøy: The Rotary Foundation (TRF)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8EDA4-664F-4DBE-97B6-68378A0970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Målet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for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Rotaryfondet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er å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støtte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Rotary Internationals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bestrebelser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for å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nå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Rotarys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mål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om </a:t>
            </a:r>
            <a:r>
              <a:rPr lang="en-US" altLang="en-US" sz="2600" b="1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verdensforståelse</a:t>
            </a:r>
            <a:r>
              <a:rPr lang="en-US" altLang="en-US" sz="2600" b="1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2600" b="1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og</a:t>
            </a:r>
            <a:r>
              <a:rPr lang="en-US" altLang="en-US" sz="2600" b="1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2600" b="1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fred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,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gjennom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lokale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,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nasjonale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og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internasjonale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humanitære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,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opplærings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-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og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</a:t>
            </a:r>
            <a:r>
              <a:rPr lang="en-US" altLang="en-US" sz="2600" dirty="0" err="1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kulturelle</a:t>
            </a:r>
            <a:r>
              <a:rPr lang="en-US" altLang="en-US" sz="2600" dirty="0">
                <a:solidFill>
                  <a:srgbClr val="17458F"/>
                </a:solidFill>
                <a:latin typeface="Georgia" panose="02040502050405020303" pitchFamily="18" charset="0"/>
                <a:ea typeface="ＭＳ Ｐゴシック" pitchFamily="34" charset="-128"/>
              </a:rPr>
              <a:t> program.</a:t>
            </a:r>
            <a:endParaRPr lang="en-US" sz="2600" dirty="0">
              <a:solidFill>
                <a:srgbClr val="17458F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D5BCD2-22F2-40A0-B702-57387659CE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7554" y="1700808"/>
            <a:ext cx="4195755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1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r="-1907" b="12422"/>
          <a:stretch/>
        </p:blipFill>
        <p:spPr>
          <a:xfrm>
            <a:off x="0" y="3234267"/>
            <a:ext cx="3774800" cy="2741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549" r="191" b="24549"/>
          <a:stretch/>
        </p:blipFill>
        <p:spPr>
          <a:xfrm>
            <a:off x="0" y="0"/>
            <a:ext cx="9140637" cy="3098228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2" t="794" r="7102" b="-794"/>
          <a:stretch/>
        </p:blipFill>
        <p:spPr>
          <a:xfrm>
            <a:off x="5269758" y="2823939"/>
            <a:ext cx="3888359" cy="3167021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" b="-1381"/>
          <a:stretch/>
        </p:blipFill>
        <p:spPr>
          <a:xfrm>
            <a:off x="3388208" y="3171753"/>
            <a:ext cx="2374158" cy="28423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363" y="2692635"/>
            <a:ext cx="9144000" cy="541632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E7E7E8"/>
              </a:solidFill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237066" y="2691095"/>
            <a:ext cx="8686800" cy="657087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sz="3200" dirty="0">
                <a:latin typeface="Arial Narrow" pitchFamily="34" charset="0"/>
                <a:ea typeface="ＭＳ Ｐゴシック" pitchFamily="34" charset="-128"/>
              </a:rPr>
              <a:t>CONVENTION I ATLANTA, 1917</a:t>
            </a:r>
            <a:endParaRPr lang="en-US" sz="32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517775" y="6238875"/>
            <a:ext cx="6400800" cy="51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3200" b="1" i="0" kern="1200">
                <a:solidFill>
                  <a:srgbClr val="01B4E7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i="0" kern="1200">
                <a:solidFill>
                  <a:srgbClr val="16316B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i="0" kern="1200">
                <a:solidFill>
                  <a:srgbClr val="16316B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>
                <a:solidFill>
                  <a:srgbClr val="16316B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i="0" kern="1200">
                <a:solidFill>
                  <a:srgbClr val="16316B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/>
              <a:t>100 YEARS OF DOING GOOD IN THE WORLD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5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642_Foundation_PowerPoint_Design_(Light)_ORIGINAL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6642_Foundation_PowerPoint_Design_(Light)_ORIGINAL</Template>
  <TotalTime>1621</TotalTime>
  <Words>1210</Words>
  <Application>Microsoft Office PowerPoint</Application>
  <PresentationFormat>On-screen Show (4:3)</PresentationFormat>
  <Paragraphs>170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Arial Narrow</vt:lpstr>
      <vt:lpstr>Arial Narrow Bold</vt:lpstr>
      <vt:lpstr>Calibri</vt:lpstr>
      <vt:lpstr>Georgia</vt:lpstr>
      <vt:lpstr>ヒラギノ角ゴ Pro W3</vt:lpstr>
      <vt:lpstr>6642_Foundation_PowerPoint_Design_(Light)_ORIGINAL</vt:lpstr>
      <vt:lpstr>Custom Design</vt:lpstr>
      <vt:lpstr>2_Custom Design</vt:lpstr>
      <vt:lpstr>PowerPoint Presentation</vt:lpstr>
      <vt:lpstr>E/MGA Ingrid Grandum Berget Rådgiver - større gaver til TRF </vt:lpstr>
      <vt:lpstr>Rotary:  35 000 klubber fordelt på 34 soner Klubbene er medlem av Rotary International (RI) Arbeidsverktøy: The Rotary Foundation (TRF)</vt:lpstr>
      <vt:lpstr>PowerPoint Presentation</vt:lpstr>
      <vt:lpstr>PowerPoint Presentation</vt:lpstr>
      <vt:lpstr>Hvorfor arbeider Rotary for fred</vt:lpstr>
      <vt:lpstr>Rotarys og TRFs visjonære grunnleggere</vt:lpstr>
      <vt:lpstr>Rotarys verktøy: The Rotary Foundation (TRF)</vt:lpstr>
      <vt:lpstr>PowerPoint Presentation</vt:lpstr>
      <vt:lpstr>Rotarys internasjonale engasjement</vt:lpstr>
      <vt:lpstr>Rotarys hovedsatsingsområder</vt:lpstr>
      <vt:lpstr>Fokusområder</vt:lpstr>
      <vt:lpstr>The Rotary Peace Centers: Kort historikk</vt:lpstr>
      <vt:lpstr>Hvor?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RIP Ian Riseley – 6 Presidental Conferences </vt:lpstr>
      <vt:lpstr>Hvorfor arbeider Rotary for fred</vt:lpstr>
      <vt:lpstr>Norsk Rotary Forum Endowed Fund for the Rotary Peace Centers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</dc:creator>
  <cp:lastModifiedBy>Ingrid Grandum Berget</cp:lastModifiedBy>
  <cp:revision>102</cp:revision>
  <cp:lastPrinted>2013-04-11T19:55:04Z</cp:lastPrinted>
  <dcterms:created xsi:type="dcterms:W3CDTF">2014-02-10T19:23:23Z</dcterms:created>
  <dcterms:modified xsi:type="dcterms:W3CDTF">2017-11-01T20:33:45Z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