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4"/>
    <p:sldMasterId id="2147483664" r:id="rId5"/>
    <p:sldMasterId id="2147483688" r:id="rId6"/>
  </p:sldMasterIdLst>
  <p:notesMasterIdLst>
    <p:notesMasterId r:id="rId22"/>
  </p:notesMasterIdLst>
  <p:handoutMasterIdLst>
    <p:handoutMasterId r:id="rId23"/>
  </p:handoutMasterIdLst>
  <p:sldIdLst>
    <p:sldId id="381" r:id="rId7"/>
    <p:sldId id="387" r:id="rId8"/>
    <p:sldId id="383" r:id="rId9"/>
    <p:sldId id="382" r:id="rId10"/>
    <p:sldId id="388" r:id="rId11"/>
    <p:sldId id="384" r:id="rId12"/>
    <p:sldId id="385" r:id="rId13"/>
    <p:sldId id="390" r:id="rId14"/>
    <p:sldId id="386" r:id="rId15"/>
    <p:sldId id="389" r:id="rId16"/>
    <p:sldId id="391" r:id="rId17"/>
    <p:sldId id="392" r:id="rId18"/>
    <p:sldId id="393" r:id="rId19"/>
    <p:sldId id="395" r:id="rId20"/>
    <p:sldId id="394" r:id="rId21"/>
  </p:sldIdLst>
  <p:sldSz cx="9144000" cy="6858000" type="screen4x3"/>
  <p:notesSz cx="6888163" cy="10020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F1D"/>
    <a:srgbClr val="005DAA"/>
    <a:srgbClr val="FF7600"/>
    <a:srgbClr val="D91B5C"/>
    <a:srgbClr val="872175"/>
    <a:srgbClr val="009999"/>
    <a:srgbClr val="00AEEF"/>
    <a:srgbClr val="01B4E7"/>
    <a:srgbClr val="BCBDC0"/>
    <a:srgbClr val="E6E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9" autoAdjust="0"/>
    <p:restoredTop sz="86350" autoAdjust="0"/>
  </p:normalViewPr>
  <p:slideViewPr>
    <p:cSldViewPr>
      <p:cViewPr varScale="1">
        <p:scale>
          <a:sx n="51" d="100"/>
          <a:sy n="51" d="100"/>
        </p:scale>
        <p:origin x="1172" y="48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-450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40"/>
    </p:cViewPr>
  </p:sorterViewPr>
  <p:notesViewPr>
    <p:cSldViewPr snapToGrid="0" snapToObjects="1">
      <p:cViewPr varScale="1">
        <p:scale>
          <a:sx n="136" d="100"/>
          <a:sy n="136" d="100"/>
        </p:scale>
        <p:origin x="-3592" y="-104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5495" cy="50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669" y="0"/>
            <a:ext cx="2985495" cy="50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8944"/>
            <a:ext cx="2985495" cy="50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669" y="9518944"/>
            <a:ext cx="2985495" cy="50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smtClean="0"/>
            </a:lvl1pPr>
          </a:lstStyle>
          <a:p>
            <a:pPr>
              <a:defRPr/>
            </a:pPr>
            <a:fld id="{5E2A8F52-5D5E-F348-8971-795E9819B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15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5495" cy="50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669" y="0"/>
            <a:ext cx="2985495" cy="50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734" y="4760328"/>
            <a:ext cx="5050696" cy="450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8944"/>
            <a:ext cx="2985495" cy="50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669" y="9518944"/>
            <a:ext cx="2985495" cy="50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smtClean="0"/>
            </a:lvl1pPr>
          </a:lstStyle>
          <a:p>
            <a:pPr>
              <a:defRPr/>
            </a:pPr>
            <a:fld id="{A921F9F1-0516-7249-8BD1-DDD6B224F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409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18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394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7864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663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8570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5110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6382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0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554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215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53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935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303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014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78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03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1817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"/>
            <a:ext cx="9144000" cy="6857998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5126"/>
            <a:ext cx="1371600" cy="5143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8600"/>
            <a:ext cx="3043064" cy="304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6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14" r:id="rId2"/>
    <p:sldLayoutId id="2147483715" r:id="rId3"/>
    <p:sldLayoutId id="2147483716" r:id="rId4"/>
    <p:sldLayoutId id="2147483717" r:id="rId5"/>
    <p:sldLayoutId id="2147483713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0112" y="6477000"/>
            <a:ext cx="31066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srgbClr val="BCBDC0"/>
                </a:solidFill>
                <a:latin typeface="Arial Narrow"/>
                <a:cs typeface="Arial Narrow"/>
              </a:rPr>
              <a:t>|  </a:t>
            </a:r>
            <a:fld id="{CF1A8821-C998-834A-B51E-54D54792926D}" type="slidenum">
              <a:rPr kumimoji="0" lang="en-US" sz="900" b="0" i="0" u="none" strike="noStrike" kern="1200" cap="none" spc="300" normalizeH="0" baseline="0" noProof="0" smtClean="0">
                <a:ln>
                  <a:noFill/>
                </a:ln>
                <a:solidFill>
                  <a:srgbClr val="BCBDC0"/>
                </a:solidFill>
                <a:effectLst/>
                <a:uLnTx/>
                <a:uFillTx/>
                <a:latin typeface="Arial Narrow"/>
                <a:ea typeface="ヒラギノ角ゴ Pro W3" charset="0"/>
                <a:cs typeface="Arial Narrow"/>
              </a:rPr>
              <a:pPr algn="r"/>
              <a:t>‹#›</a:t>
            </a:fld>
            <a:r>
              <a:rPr kumimoji="0" lang="en-US" sz="900" b="0" i="0" u="none" strike="noStrike" kern="1200" cap="none" spc="300" normalizeH="0" baseline="0" noProof="0" dirty="0">
                <a:ln>
                  <a:noFill/>
                </a:ln>
                <a:solidFill>
                  <a:srgbClr val="BCBDC0"/>
                </a:solidFill>
                <a:effectLst/>
                <a:uLnTx/>
                <a:uFillTx/>
                <a:latin typeface="Arial Narrow"/>
                <a:ea typeface="ヒラギノ角ゴ Pro W3" charset="0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5844594"/>
            <a:ext cx="1744496" cy="655826"/>
          </a:xfrm>
          <a:prstGeom prst="rect">
            <a:avLst/>
          </a:prstGeom>
        </p:spPr>
      </p:pic>
      <p:pic>
        <p:nvPicPr>
          <p:cNvPr id="4" name="Picture 6" descr="rotarylsundlogo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5220072" y="5844594"/>
            <a:ext cx="3040274" cy="904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82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02" r:id="rId2"/>
    <p:sldLayoutId id="2147483705" r:id="rId3"/>
    <p:sldLayoutId id="2147483703" r:id="rId4"/>
    <p:sldLayoutId id="2147483718" r:id="rId5"/>
    <p:sldLayoutId id="2147483665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62" r:id="rId14"/>
    <p:sldLayoutId id="2147483663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04248" y="6477000"/>
            <a:ext cx="188255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srgbClr val="BCBDC0"/>
                </a:solidFill>
                <a:latin typeface="Arial Narrow"/>
                <a:cs typeface="Arial Narrow"/>
              </a:rPr>
              <a:t>|  </a:t>
            </a:r>
            <a:fld id="{CF1A8821-C998-834A-B51E-54D54792926D}" type="slidenum">
              <a:rPr kumimoji="0" lang="en-US" sz="900" b="0" i="0" u="none" strike="noStrike" kern="1200" cap="none" spc="300" normalizeH="0" baseline="0" noProof="0" smtClean="0">
                <a:ln>
                  <a:noFill/>
                </a:ln>
                <a:solidFill>
                  <a:srgbClr val="BCBDC0"/>
                </a:solidFill>
                <a:effectLst/>
                <a:uLnTx/>
                <a:uFillTx/>
                <a:latin typeface="Arial Narrow"/>
                <a:ea typeface="ヒラギノ角ゴ Pro W3" charset="0"/>
                <a:cs typeface="Arial Narrow"/>
              </a:rPr>
              <a:pPr algn="r"/>
              <a:t>‹#›</a:t>
            </a:fld>
            <a:r>
              <a:rPr kumimoji="0" lang="en-US" sz="900" b="0" i="0" u="none" strike="noStrike" kern="1200" cap="none" spc="300" normalizeH="0" baseline="0" noProof="0" dirty="0">
                <a:ln>
                  <a:noFill/>
                </a:ln>
                <a:solidFill>
                  <a:srgbClr val="BCBDC0"/>
                </a:solidFill>
                <a:effectLst/>
                <a:uLnTx/>
                <a:uFillTx/>
                <a:latin typeface="Arial Narrow"/>
                <a:ea typeface="ヒラギノ角ゴ Pro W3" charset="0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8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7" r:id="rId2"/>
    <p:sldLayoutId id="2147483710" r:id="rId3"/>
    <p:sldLayoutId id="2147483708" r:id="rId4"/>
    <p:sldLayoutId id="2147483719" r:id="rId5"/>
    <p:sldLayoutId id="2147483709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theoceancleanup.com/technology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tv.nrk.no/program/KOID23004416/havet-og-plastmysteriet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024C37-F2A7-4A86-959E-1469245ED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dirty="0"/>
              <a:t>Enkelte steder samler plast seg i store øyer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29D622-47CB-4A2C-B7C3-9BB3A33B3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6347048" cy="5018112"/>
          </a:xfrm>
        </p:spPr>
        <p:txBody>
          <a:bodyPr/>
          <a:lstStyle/>
          <a:p>
            <a:endParaRPr lang="en-GB" dirty="0">
              <a:solidFill>
                <a:schemeClr val="bg2">
                  <a:lumMod val="25000"/>
                </a:schemeClr>
              </a:solidFill>
            </a:endParaRPr>
          </a:p>
          <a:p>
            <a:endParaRPr lang="en-GB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6A96D98-1761-43DB-A24C-E23B453BE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09138"/>
            <a:ext cx="8003232" cy="45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69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46327A-602B-4FBA-AB26-2C2895AF5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dirty="0"/>
              <a:t>Mengder mikroplast fra Norge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581A384-AB39-40D3-9D7C-5760CB9AA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94" t="36001" r="30398" b="22254"/>
          <a:stretch/>
        </p:blipFill>
        <p:spPr>
          <a:xfrm>
            <a:off x="0" y="1052736"/>
            <a:ext cx="9146772" cy="4464496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58A6990-6EC0-47AE-AB0C-8564775E9B7D}"/>
              </a:ext>
            </a:extLst>
          </p:cNvPr>
          <p:cNvSpPr txBox="1"/>
          <p:nvPr/>
        </p:nvSpPr>
        <p:spPr>
          <a:xfrm>
            <a:off x="2956012" y="5574431"/>
            <a:ext cx="3231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Pluss marin forsøpling</a:t>
            </a:r>
          </a:p>
        </p:txBody>
      </p:sp>
    </p:spTree>
    <p:extLst>
      <p:ext uri="{BB962C8B-B14F-4D97-AF65-F5344CB8AC3E}">
        <p14:creationId xmlns:p14="http://schemas.microsoft.com/office/powerpoint/2010/main" val="382916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D8AA55-CB85-48D9-92A9-737E8C5A5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E688D0-1258-483B-8187-15359F930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dirty="0"/>
              <a:t>Det ble funnet plast i 25 – 30% av fisk og østers på sjømatmarkeder i California og </a:t>
            </a:r>
            <a:r>
              <a:rPr lang="nb-NO" sz="2400" dirty="0" err="1"/>
              <a:t>indonesia</a:t>
            </a:r>
            <a:endParaRPr lang="nb-NO" sz="2400" dirty="0"/>
          </a:p>
          <a:p>
            <a:r>
              <a:rPr lang="nb-NO" sz="2400" dirty="0"/>
              <a:t>Det ble funnet plast i samtlige blåskjell i en studie i Gent. Det ble beregnet at en som spiser mye blåskjell kunne få i seg 11000 plastbiter i året.</a:t>
            </a:r>
          </a:p>
          <a:p>
            <a:r>
              <a:rPr lang="nb-NO" sz="2400" dirty="0"/>
              <a:t>Innholdet av PCB ble målt, men var langt lavere enn anbefalte konsentrasjoner fra WHO</a:t>
            </a:r>
          </a:p>
          <a:p>
            <a:r>
              <a:rPr lang="nb-NO" sz="2400" dirty="0"/>
              <a:t>Forskerne er mer bekymret for de økologiske konsekvensene enn for de toksikologiske</a:t>
            </a:r>
          </a:p>
          <a:p>
            <a:r>
              <a:rPr lang="nb-NO" sz="2400" dirty="0"/>
              <a:t>Mikroplast kan fungere som kunstige flåter som kan spre biologiske organismer</a:t>
            </a:r>
          </a:p>
        </p:txBody>
      </p:sp>
    </p:spTree>
    <p:extLst>
      <p:ext uri="{BB962C8B-B14F-4D97-AF65-F5344CB8AC3E}">
        <p14:creationId xmlns:p14="http://schemas.microsoft.com/office/powerpoint/2010/main" val="3918122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EEB4E3-51DB-49AF-9425-1CAAD0F58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Mikroplast sprer biologiske organismer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7DB622D-BA8D-428E-B579-2FEACA04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83066BF-8BBD-4E95-B511-FC7AA54EA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58" t="16335" r="24315" b="7407"/>
          <a:stretch/>
        </p:blipFill>
        <p:spPr>
          <a:xfrm>
            <a:off x="381000" y="962860"/>
            <a:ext cx="8084651" cy="589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01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21F575-0C5C-4809-BE05-2CD5D09FD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04664"/>
            <a:ext cx="8763000" cy="533400"/>
          </a:xfrm>
        </p:spPr>
        <p:txBody>
          <a:bodyPr/>
          <a:lstStyle/>
          <a:p>
            <a:r>
              <a:rPr lang="nb-NO" sz="3200" dirty="0"/>
              <a:t>Hver plastpartikkel er et økosystem av mikroorganismer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784CF7-D8F3-496B-83E4-B3F3B5A48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6E6E098-BF1D-47BB-9DBA-4F1D4FA21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17800" r="10000" b="7037"/>
          <a:stretch/>
        </p:blipFill>
        <p:spPr>
          <a:xfrm>
            <a:off x="3015" y="977300"/>
            <a:ext cx="9140985" cy="5123095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4C1118D1-F60E-4F2B-824D-CF71CD106A69}"/>
              </a:ext>
            </a:extLst>
          </p:cNvPr>
          <p:cNvSpPr txBox="1"/>
          <p:nvPr/>
        </p:nvSpPr>
        <p:spPr>
          <a:xfrm>
            <a:off x="5652120" y="5250759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Det var både rovdyr og byttedyr</a:t>
            </a:r>
          </a:p>
        </p:txBody>
      </p:sp>
    </p:spTree>
    <p:extLst>
      <p:ext uri="{BB962C8B-B14F-4D97-AF65-F5344CB8AC3E}">
        <p14:creationId xmlns:p14="http://schemas.microsoft.com/office/powerpoint/2010/main" val="2626264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C0D2D8-F1B8-4768-8E14-247512098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dirty="0"/>
              <a:t>Oppsamling av plast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62686E0-83DB-468C-956D-BEB20FAF6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Ocean </a:t>
            </a:r>
            <a:r>
              <a:rPr lang="nb-NO" dirty="0" err="1"/>
              <a:t>Cleaup</a:t>
            </a:r>
            <a:r>
              <a:rPr lang="nb-NO" dirty="0"/>
              <a:t> – et stort prosjekt i Stillehavet</a:t>
            </a:r>
          </a:p>
          <a:p>
            <a:r>
              <a:rPr lang="nb-NO" dirty="0"/>
              <a:t>Over 5 trillioner ? plastbiter i verdenshavene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FF41BAE-1885-4003-B27B-FBBB165BB69B}"/>
              </a:ext>
            </a:extLst>
          </p:cNvPr>
          <p:cNvPicPr/>
          <p:nvPr/>
        </p:nvPicPr>
        <p:blipFill rotWithShape="1">
          <a:blip r:embed="rId2"/>
          <a:srcRect l="992" t="19008" r="30776" b="16716"/>
          <a:stretch/>
        </p:blipFill>
        <p:spPr bwMode="auto">
          <a:xfrm>
            <a:off x="3014" y="2276872"/>
            <a:ext cx="4208945" cy="2376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66746E3-E7E6-495A-89C2-0ABD82CB2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5" t="20600" r="1963" b="16401"/>
          <a:stretch/>
        </p:blipFill>
        <p:spPr>
          <a:xfrm>
            <a:off x="2879304" y="3578970"/>
            <a:ext cx="6264696" cy="3240360"/>
          </a:xfrm>
          <a:prstGeom prst="rect">
            <a:avLst/>
          </a:prstGeom>
        </p:spPr>
      </p:pic>
      <p:sp>
        <p:nvSpPr>
          <p:cNvPr id="6" name="Handlingsknapp: gå framover eller til neste 5">
            <a:hlinkClick r:id="rId4" highlightClick="1"/>
            <a:extLst>
              <a:ext uri="{FF2B5EF4-FFF2-40B4-BE49-F238E27FC236}">
                <a16:creationId xmlns:a16="http://schemas.microsoft.com/office/drawing/2014/main" id="{D35977E2-9B23-4A97-9CE1-93F6CAFA562B}"/>
              </a:ext>
            </a:extLst>
          </p:cNvPr>
          <p:cNvSpPr/>
          <p:nvPr/>
        </p:nvSpPr>
        <p:spPr>
          <a:xfrm>
            <a:off x="6156176" y="2564904"/>
            <a:ext cx="504056" cy="576064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5280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ED8FA5-F52A-4527-91DD-89250E828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2718DFD-EB95-49DF-9D1C-8D84426B1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Forskerne er bekymret den økologiske balansen i havet</a:t>
            </a:r>
          </a:p>
          <a:p>
            <a:endParaRPr lang="nb-NO" dirty="0"/>
          </a:p>
          <a:p>
            <a:r>
              <a:rPr lang="nb-NO" sz="3200" dirty="0"/>
              <a:t>Vil du vite mer</a:t>
            </a:r>
          </a:p>
          <a:p>
            <a:r>
              <a:rPr lang="nb-NO" sz="3200" dirty="0"/>
              <a:t>Se </a:t>
            </a:r>
            <a:r>
              <a:rPr lang="nb-NO" sz="3200" dirty="0">
                <a:hlinkClick r:id="rId2"/>
              </a:rPr>
              <a:t>Havet og plastmysteriet- NRK</a:t>
            </a:r>
            <a:endParaRPr lang="nb-NO" sz="3200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07190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E97EF7-77D7-4089-A585-6482179E4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04664"/>
            <a:ext cx="8763000" cy="585936"/>
          </a:xfrm>
        </p:spPr>
        <p:txBody>
          <a:bodyPr/>
          <a:lstStyle/>
          <a:p>
            <a:r>
              <a:rPr lang="nb-NO" sz="2800" dirty="0"/>
              <a:t>Plast er blitt en del av havet – på linje med alger og plankton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6C57B1-0794-4ED4-8285-646C53BCD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195470A-3FD9-4F91-A56E-1198D1A78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3" t="16401" r="6688" b="11277"/>
          <a:stretch/>
        </p:blipFill>
        <p:spPr>
          <a:xfrm>
            <a:off x="27752" y="1196752"/>
            <a:ext cx="903260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28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17F794-9F3A-4629-84F5-0B0C3D16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Modellering av drift og spredning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AF9107-0480-4E6D-BFE1-A2D55AD9B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nb-NO" sz="2800" dirty="0"/>
              <a:t>Plast reiser rundt i havet og samler seg i store søppeløyer</a:t>
            </a:r>
          </a:p>
          <a:p>
            <a:r>
              <a:rPr lang="nb-NO" sz="2800" dirty="0"/>
              <a:t>Et av områdene er i Stillehavet på omlag 1,5 millioner km</a:t>
            </a:r>
            <a:r>
              <a:rPr lang="nb-NO" sz="2800" baseline="30000" dirty="0"/>
              <a:t>2</a:t>
            </a:r>
            <a:r>
              <a:rPr lang="nb-NO" sz="2800" dirty="0"/>
              <a:t>.</a:t>
            </a:r>
          </a:p>
          <a:p>
            <a:r>
              <a:rPr lang="nb-NO" sz="2800" dirty="0"/>
              <a:t>Feltet er bare ett av flere, spredt rundt på verdenshavene.</a:t>
            </a:r>
          </a:p>
          <a:p>
            <a:r>
              <a:rPr lang="nb-NO" sz="2800" dirty="0"/>
              <a:t>Vind og bølger skyver plast også nedover i havet, er funnet helt ned til 4,5 km dypt</a:t>
            </a:r>
          </a:p>
          <a:p>
            <a:r>
              <a:rPr lang="nb-NO" sz="2800" dirty="0"/>
              <a:t>41% av avfallet på havbunnen var plast</a:t>
            </a:r>
          </a:p>
        </p:txBody>
      </p:sp>
    </p:spTree>
    <p:extLst>
      <p:ext uri="{BB962C8B-B14F-4D97-AF65-F5344CB8AC3E}">
        <p14:creationId xmlns:p14="http://schemas.microsoft.com/office/powerpoint/2010/main" val="87843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355CD1-3817-4909-BECA-889417CB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24 store ekspedisjoner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CCD8E2B-E36D-4804-A025-E9CDB35C8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dirty="0"/>
              <a:t>Det er estimert er at ca 269 000 tonn plast flyter rundt på verdenshavene. Dette er ca 1% av årsproduksjonen på 300 millioner tonn</a:t>
            </a:r>
          </a:p>
          <a:p>
            <a:r>
              <a:rPr lang="nb-NO" sz="2400" dirty="0"/>
              <a:t>En studie i 2015 fra 192 land beregnet at 8 millioner tonn plast havnet i havet i 2010</a:t>
            </a:r>
          </a:p>
          <a:p>
            <a:r>
              <a:rPr lang="nb-NO" sz="2400" dirty="0"/>
              <a:t>Men forskerne vet ikke hvor det blir av det</a:t>
            </a:r>
          </a:p>
          <a:p>
            <a:r>
              <a:rPr lang="nb-NO" sz="2400" dirty="0"/>
              <a:t>Plast på overflaten er mye mindre enn det man burde ha funnet</a:t>
            </a:r>
          </a:p>
          <a:p>
            <a:r>
              <a:rPr lang="nb-NO" sz="2400" dirty="0"/>
              <a:t>Det er alt fra svære gjenstander til mikroplast. Poser, bøtter, flasker, fiskeredskaper; bøyer, garn og snører,…….</a:t>
            </a:r>
          </a:p>
        </p:txBody>
      </p:sp>
    </p:spTree>
    <p:extLst>
      <p:ext uri="{BB962C8B-B14F-4D97-AF65-F5344CB8AC3E}">
        <p14:creationId xmlns:p14="http://schemas.microsoft.com/office/powerpoint/2010/main" val="312763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54AFD3-D5FC-479B-8D64-4F26D1459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Plast samler seg i store havstrømhvirvler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ADC593-B87A-4862-BAE7-2400B9CC2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FCC1C52-3B2E-4D9E-8938-000483400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3" t="16401" r="10000" b="4968"/>
          <a:stretch/>
        </p:blipFill>
        <p:spPr>
          <a:xfrm>
            <a:off x="17609" y="990600"/>
            <a:ext cx="9030637" cy="4886672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F1634FDD-D523-4C2A-838D-41DF887AD404}"/>
              </a:ext>
            </a:extLst>
          </p:cNvPr>
          <p:cNvSpPr txBox="1"/>
          <p:nvPr/>
        </p:nvSpPr>
        <p:spPr>
          <a:xfrm>
            <a:off x="647700" y="5349552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Muligens trekkes plasten ned til bunnen i hvirvelområdene</a:t>
            </a:r>
          </a:p>
        </p:txBody>
      </p:sp>
    </p:spTree>
    <p:extLst>
      <p:ext uri="{BB962C8B-B14F-4D97-AF65-F5344CB8AC3E}">
        <p14:creationId xmlns:p14="http://schemas.microsoft.com/office/powerpoint/2010/main" val="1293338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63DBDB-AA62-4BCC-9E46-1EE98496B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461124"/>
            <a:ext cx="8763000" cy="533400"/>
          </a:xfrm>
        </p:spPr>
        <p:txBody>
          <a:bodyPr/>
          <a:lstStyle/>
          <a:p>
            <a:r>
              <a:rPr lang="nb-NO" sz="3600" dirty="0"/>
              <a:t>Plast finnes på store havdyp – funnet ned til 4500 m</a:t>
            </a:r>
          </a:p>
        </p:txBody>
      </p:sp>
      <p:pic>
        <p:nvPicPr>
          <p:cNvPr id="4" name="Bilde 3" descr="Søppelgjenstander på havets bunn. (Foto: Hermione Project/Plymouth University)">
            <a:extLst>
              <a:ext uri="{FF2B5EF4-FFF2-40B4-BE49-F238E27FC236}">
                <a16:creationId xmlns:a16="http://schemas.microsoft.com/office/drawing/2014/main" id="{A2825F81-9AD4-44E3-9519-963E01A40AF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324" r="742" b="33420"/>
          <a:stretch/>
        </p:blipFill>
        <p:spPr bwMode="auto">
          <a:xfrm>
            <a:off x="4355976" y="3471300"/>
            <a:ext cx="4788024" cy="3386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Bilde 4" descr="Søppelgjenstander på havets bunn. (Foto: Hermione Project/Plymouth University)">
            <a:extLst>
              <a:ext uri="{FF2B5EF4-FFF2-40B4-BE49-F238E27FC236}">
                <a16:creationId xmlns:a16="http://schemas.microsoft.com/office/drawing/2014/main" id="{CCED5865-B591-490F-8A37-D49C1545C71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" t="3207" r="49893" b="66364"/>
          <a:stretch/>
        </p:blipFill>
        <p:spPr bwMode="auto">
          <a:xfrm>
            <a:off x="0" y="967573"/>
            <a:ext cx="4355975" cy="30374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Bilde 13" descr="Søppelgjenstander på havets bunn. (Foto: Hermione Project/Plymouth University)">
            <a:extLst>
              <a:ext uri="{FF2B5EF4-FFF2-40B4-BE49-F238E27FC236}">
                <a16:creationId xmlns:a16="http://schemas.microsoft.com/office/drawing/2014/main" id="{F5FF693F-234C-4FB6-89B5-F1476BABFB3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7" t="69183" r="1370" b="1305"/>
          <a:stretch/>
        </p:blipFill>
        <p:spPr bwMode="auto">
          <a:xfrm>
            <a:off x="0" y="3467376"/>
            <a:ext cx="4355975" cy="33906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lassholder for innhold 12">
            <a:extLst>
              <a:ext uri="{FF2B5EF4-FFF2-40B4-BE49-F238E27FC236}">
                <a16:creationId xmlns:a16="http://schemas.microsoft.com/office/drawing/2014/main" id="{B06D248F-AE72-4A44-8DFE-0DEFA85F4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55977" y="994524"/>
            <a:ext cx="4788023" cy="3594408"/>
          </a:xfrm>
        </p:spPr>
      </p:pic>
    </p:spTree>
    <p:extLst>
      <p:ext uri="{BB962C8B-B14F-4D97-AF65-F5344CB8AC3E}">
        <p14:creationId xmlns:p14="http://schemas.microsoft.com/office/powerpoint/2010/main" val="3061030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86776B-0145-4760-964C-FD54603EC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Plast – blir til mikroplast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A20D85-5056-46E7-A101-E75A18476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nb-NO" sz="2400" dirty="0"/>
              <a:t>På vei til hvirvelområdene – det kan ta 10 år, brytes plasten ned til mikroplast – under 5 mm partikler, helt ned til nanometer</a:t>
            </a:r>
          </a:p>
          <a:p>
            <a:r>
              <a:rPr lang="nb-NO" sz="2400" dirty="0"/>
              <a:t>Planktonspisende dyr spiser bittesmå planktonbiter</a:t>
            </a:r>
          </a:p>
          <a:p>
            <a:r>
              <a:rPr lang="nb-NO" sz="2400" dirty="0"/>
              <a:t>Plankton, Fisk og sjøfugl tror at plastbitene er mat</a:t>
            </a:r>
          </a:p>
          <a:p>
            <a:r>
              <a:rPr lang="nb-NO" sz="2400" dirty="0"/>
              <a:t>Trolig omkommer 1 million sjøfugl av plast hvert år</a:t>
            </a:r>
          </a:p>
          <a:p>
            <a:r>
              <a:rPr lang="nb-NO" sz="2400" dirty="0"/>
              <a:t>Plastpartiklene blir ikke værende i søppelområdene, driver videre mellom disse</a:t>
            </a:r>
          </a:p>
          <a:p>
            <a:r>
              <a:rPr lang="nb-NO" sz="2400" dirty="0"/>
              <a:t>Mikroplast finnes i alle verdens hav og spres overalt</a:t>
            </a:r>
          </a:p>
          <a:p>
            <a:r>
              <a:rPr lang="nb-NO" sz="2400" dirty="0"/>
              <a:t>Det antas at det hvert år vil bli mer mikroplast i havet</a:t>
            </a:r>
          </a:p>
        </p:txBody>
      </p:sp>
    </p:spTree>
    <p:extLst>
      <p:ext uri="{BB962C8B-B14F-4D97-AF65-F5344CB8AC3E}">
        <p14:creationId xmlns:p14="http://schemas.microsoft.com/office/powerpoint/2010/main" val="1078617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A09E91-7848-4798-AB44-C44FAB60B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Mikroplast i næringskjeden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412DC3-855D-497F-99D0-A96565989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E21D1A1-22AF-4066-8DF4-1F1D4F15A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3" t="17801" r="11413" b="4969"/>
          <a:stretch/>
        </p:blipFill>
        <p:spPr>
          <a:xfrm>
            <a:off x="0" y="990600"/>
            <a:ext cx="8964488" cy="48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92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6AE217-A57B-4109-B2CF-311F873BE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Mikroplast er mye mer enn plastposer og -flasker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058B5ED-674D-4667-BE80-08737072C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84" y="1219200"/>
            <a:ext cx="3761936" cy="4525963"/>
          </a:xfrm>
        </p:spPr>
        <p:txBody>
          <a:bodyPr/>
          <a:lstStyle/>
          <a:p>
            <a:r>
              <a:rPr lang="nb-NO" sz="2800" dirty="0"/>
              <a:t>Kilder til mikroplast i Norge</a:t>
            </a:r>
          </a:p>
          <a:p>
            <a:r>
              <a:rPr lang="nb-NO" sz="2800" dirty="0"/>
              <a:t>Bildekk, gummi, tekstiler, maling, skipsmaling, vegmerking, sko, bygningsmaterialer, hudpleie, kjøkkensvamper og diverse annet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F1390A1-2206-4732-B56F-62FB5AF88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25" t="17800" r="15265" b="12825"/>
          <a:stretch/>
        </p:blipFill>
        <p:spPr>
          <a:xfrm>
            <a:off x="3694432" y="1112838"/>
            <a:ext cx="5359585" cy="490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25103"/>
      </p:ext>
    </p:extLst>
  </p:cSld>
  <p:clrMapOvr>
    <a:masterClrMapping/>
  </p:clrMapOvr>
</p:sld>
</file>

<file path=ppt/theme/theme1.xml><?xml version="1.0" encoding="utf-8"?>
<a:theme xmlns:a="http://schemas.openxmlformats.org/drawingml/2006/main" name="Rotary new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2F69487E18C24B9AA0D0850B6F2EA4" ma:contentTypeVersion="0" ma:contentTypeDescription="Create a new document." ma:contentTypeScope="" ma:versionID="76b44b1620461203aacff92489bc7c7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12E796-0559-4C2E-87FC-60C76ECBE1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0AF1EB83-F299-416F-8113-985C1A928D76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12E2DB4-9DAC-4AFC-A0E6-5E463101E0C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Rotary new_white</Template>
  <TotalTime>1563</TotalTime>
  <Words>477</Words>
  <Application>Microsoft Office PowerPoint</Application>
  <PresentationFormat>Skjermfremvisning (4:3)</PresentationFormat>
  <Paragraphs>46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15</vt:i4>
      </vt:variant>
    </vt:vector>
  </HeadingPairs>
  <TitlesOfParts>
    <vt:vector size="23" baseType="lpstr">
      <vt:lpstr>Arial</vt:lpstr>
      <vt:lpstr>Arial Narrow</vt:lpstr>
      <vt:lpstr>Calibri</vt:lpstr>
      <vt:lpstr>Georgia</vt:lpstr>
      <vt:lpstr>ヒラギノ角ゴ Pro W3</vt:lpstr>
      <vt:lpstr>Rotary new_white</vt:lpstr>
      <vt:lpstr>Custom Design</vt:lpstr>
      <vt:lpstr>2_Custom Design</vt:lpstr>
      <vt:lpstr>Enkelte steder samler plast seg i store øyer</vt:lpstr>
      <vt:lpstr>Plast er blitt en del av havet – på linje med alger og plankton</vt:lpstr>
      <vt:lpstr>Modellering av drift og spredning</vt:lpstr>
      <vt:lpstr>24 store ekspedisjoner</vt:lpstr>
      <vt:lpstr>Plast samler seg i store havstrømhvirvler</vt:lpstr>
      <vt:lpstr>Plast finnes på store havdyp – funnet ned til 4500 m</vt:lpstr>
      <vt:lpstr>Plast – blir til mikroplast</vt:lpstr>
      <vt:lpstr>Mikroplast i næringskjeden</vt:lpstr>
      <vt:lpstr>Mikroplast er mye mer enn plastposer og -flasker</vt:lpstr>
      <vt:lpstr>Mengder mikroplast fra Norge</vt:lpstr>
      <vt:lpstr>PowerPoint-presentasjon</vt:lpstr>
      <vt:lpstr>Mikroplast sprer biologiske organismer</vt:lpstr>
      <vt:lpstr>Hver plastpartikkel er et økosystem av mikroorganismer</vt:lpstr>
      <vt:lpstr>Oppsamling av plast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Ninni</dc:creator>
  <cp:lastModifiedBy>Espen Hoell</cp:lastModifiedBy>
  <cp:revision>147</cp:revision>
  <cp:lastPrinted>2017-01-30T20:24:29Z</cp:lastPrinted>
  <dcterms:created xsi:type="dcterms:W3CDTF">2013-08-08T20:59:11Z</dcterms:created>
  <dcterms:modified xsi:type="dcterms:W3CDTF">2018-11-21T17:38:42Z</dcterms:modified>
</cp:coreProperties>
</file>