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4"/>
    <p:sldMasterId id="2147483664" r:id="rId5"/>
    <p:sldMasterId id="2147483688" r:id="rId6"/>
  </p:sldMasterIdLst>
  <p:notesMasterIdLst>
    <p:notesMasterId r:id="rId17"/>
  </p:notesMasterIdLst>
  <p:handoutMasterIdLst>
    <p:handoutMasterId r:id="rId18"/>
  </p:handoutMasterIdLst>
  <p:sldIdLst>
    <p:sldId id="361" r:id="rId7"/>
    <p:sldId id="368" r:id="rId8"/>
    <p:sldId id="367" r:id="rId9"/>
    <p:sldId id="369" r:id="rId10"/>
    <p:sldId id="366" r:id="rId11"/>
    <p:sldId id="364" r:id="rId12"/>
    <p:sldId id="338" r:id="rId13"/>
    <p:sldId id="370" r:id="rId14"/>
    <p:sldId id="362" r:id="rId15"/>
    <p:sldId id="365" r:id="rId16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8585A"/>
    <a:srgbClr val="E6E5D8"/>
    <a:srgbClr val="005DAA"/>
    <a:srgbClr val="FF7600"/>
    <a:srgbClr val="D91B5C"/>
    <a:srgbClr val="872175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60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68110CA-7044-410A-B639-1B46CAC6E8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10BC7BA-8B75-448E-8072-A3EE03669BD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A621E83-EA56-4E43-86CB-A82F60EB4A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FD0427B-F618-4D88-9970-0EC982EB41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ea typeface="ヒラギノ角ゴ Pro W3" charset="-128"/>
              </a:defRPr>
            </a:lvl1pPr>
          </a:lstStyle>
          <a:p>
            <a:pPr>
              <a:defRPr/>
            </a:pPr>
            <a:fld id="{8657DED6-3170-4B80-A33E-2C05188F2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EFDAA01-B256-458C-9736-5137F12F5D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71AD68F-6D4B-4BB4-800C-6129D793FE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0DD066C-AE85-4242-B4E2-4014F8706D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7ED7EB0-DB64-4DE0-A6C8-DED7C1BA7C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3471A78-71E8-4893-841B-53310E280D9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98D13BA-3FB3-4234-B2E0-D00C1DA74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ea typeface="ヒラギノ角ゴ Pro W3" charset="-128"/>
              </a:defRPr>
            </a:lvl1pPr>
          </a:lstStyle>
          <a:p>
            <a:pPr>
              <a:defRPr/>
            </a:pPr>
            <a:fld id="{D241B864-EAE0-4199-8411-E02058E46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FC3D263-EE30-4131-B7ED-6ABE4EFE09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167798B9-16EB-4CD2-A8F3-98CEB9F7C3CE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9D71488-3A2F-4D2A-9560-890EFD0EB8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625E1A7-BCAC-4F41-96B8-35F89644C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41B864-EAE0-4199-8411-E02058E468EC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22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15493FB5-48E4-4DFB-B9CF-85AA0686DA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3DF6373-F225-4D9A-85ED-40ABB297A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79AA4C1B-AB4B-4807-A64C-6653408164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8DF0D52F-EC11-4CF4-89F8-C6DD8F41E460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AEEF"/>
          </a:solidFill>
          <a:effectLst/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9957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8A0D44-DFA8-4E8A-9530-BE10A223E02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D9DF02-27A0-43E0-8A4D-87AA77291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459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285512-45B1-4D44-BAA8-699319F73D86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6892D3-3A3F-4005-A318-C392A9C7E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174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4384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639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1697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5939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8479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125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0901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162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55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58529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2749163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80FDE4EF-2961-40EF-B24A-F81CDDD3340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47FA41-A43F-4F9A-B3B0-645B4FFB5E05}"/>
              </a:ext>
            </a:extLst>
          </p:cNvPr>
          <p:cNvSpPr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7108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DAE4AF4F-1A3E-45CD-8E71-A6FF3E44AFAD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A49703-CE53-4427-80EE-29B377A9B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5388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924BF4EA-7640-467C-A3B9-9A42602F683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B47B6F-41BB-45B6-9BA5-C5183711B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533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702D4795-E13D-4E3D-AADC-A8E18242411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963F7F-04C5-4A39-A256-5BA87F539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25350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8CC7A14C-D80E-4900-9F10-B466C7CE5B29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D0E30C-2E37-4DD5-AFE0-12522E126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1172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C7A1296C-BD8F-46DE-A4CD-B414112A905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59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3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4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10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197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F3526-95B4-4A66-B189-40BEE158AFF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103CD8-4540-4E1E-A799-3411857223B3}"/>
              </a:ext>
            </a:extLst>
          </p:cNvPr>
          <p:cNvSpPr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096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2B8F48-0CC9-400E-98AF-51D1B07D199E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143C10-2041-4421-9345-8CA9A5649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000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E8D2A0-E4AD-4F6B-8C63-E1A3CFEA28CB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D580CE-200D-4674-8EA7-BC071DDCB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469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793EAF92-C6BC-4AFF-BA81-2563F0A1215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52950"/>
            <a:ext cx="1212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>
            <a:extLst>
              <a:ext uri="{FF2B5EF4-FFF2-40B4-BE49-F238E27FC236}">
                <a16:creationId xmlns:a16="http://schemas.microsoft.com/office/drawing/2014/main" id="{4428F292-D9DE-4CFB-85A9-CD8BA1F34C9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13" r:id="rId3"/>
    <p:sldLayoutId id="2147484214" r:id="rId4"/>
    <p:sldLayoutId id="2147484215" r:id="rId5"/>
    <p:sldLayoutId id="2147484216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>
            <a:extLst>
              <a:ext uri="{FF2B5EF4-FFF2-40B4-BE49-F238E27FC236}">
                <a16:creationId xmlns:a16="http://schemas.microsoft.com/office/drawing/2014/main" id="{46E394D5-C9BE-45ED-A134-58B53E2BE0D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52950"/>
            <a:ext cx="1212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54C8A1-D124-419D-A9BA-A4DADE9DF6CC}"/>
              </a:ext>
            </a:extLst>
          </p:cNvPr>
          <p:cNvSpPr txBox="1"/>
          <p:nvPr/>
        </p:nvSpPr>
        <p:spPr>
          <a:xfrm>
            <a:off x="7086600" y="485775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7D1C81B6-CF47-41DF-AB24-27819A883E2A}" type="slidenum">
              <a:rPr lang="en-US" altLang="en-US" sz="900" smtClean="0">
                <a:solidFill>
                  <a:srgbClr val="58585A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en-US" sz="900">
                <a:solidFill>
                  <a:srgbClr val="58585A"/>
                </a:solidFill>
                <a:latin typeface="Arial Narrow" panose="020B0606020202030204" pitchFamily="34" charset="0"/>
              </a:rPr>
              <a:t>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  <p:sldLayoutId id="2147484223" r:id="rId12"/>
    <p:sldLayoutId id="2147484224" r:id="rId13"/>
    <p:sldLayoutId id="2147484230" r:id="rId14"/>
    <p:sldLayoutId id="2147484231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E72F94-313C-461E-85F5-B4F8EFB9CAF0}"/>
              </a:ext>
            </a:extLst>
          </p:cNvPr>
          <p:cNvSpPr txBox="1"/>
          <p:nvPr/>
        </p:nvSpPr>
        <p:spPr>
          <a:xfrm>
            <a:off x="7086600" y="485775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EDF2AB7C-068A-4E14-BAD1-46D7BD7AED35}" type="slidenum">
              <a:rPr lang="en-US" altLang="en-US" sz="900" smtClean="0">
                <a:solidFill>
                  <a:srgbClr val="58585A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en-US" sz="900">
                <a:solidFill>
                  <a:srgbClr val="58585A"/>
                </a:solidFill>
                <a:latin typeface="Arial Narrow" panose="020B0606020202030204" pitchFamily="34" charset="0"/>
              </a:rPr>
              <a:t>  </a:t>
            </a:r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5EBE6F4B-1E49-44C4-9BA2-7EA4C68823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52950"/>
            <a:ext cx="1212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31219705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>
            <a:extLst>
              <a:ext uri="{FF2B5EF4-FFF2-40B4-BE49-F238E27FC236}">
                <a16:creationId xmlns:a16="http://schemas.microsoft.com/office/drawing/2014/main" id="{3C692AB4-1480-4F7D-8517-9AFBCCE7D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498475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409BDA-23DF-42C2-833A-6B10ADE4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2571750"/>
            <a:ext cx="9677400" cy="66833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460" name="Rectangle 10">
            <a:extLst>
              <a:ext uri="{FF2B5EF4-FFF2-40B4-BE49-F238E27FC236}">
                <a16:creationId xmlns:a16="http://schemas.microsoft.com/office/drawing/2014/main" id="{797EEC2B-55DF-4E83-9782-75A6EDB06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3375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01B4E7"/>
                </a:solidFill>
                <a:latin typeface="Georgia" panose="02040502050405020303" pitchFamily="18" charset="0"/>
              </a:rPr>
              <a:t>Espens</a:t>
            </a:r>
            <a:r>
              <a:rPr lang="en-US" altLang="en-US" sz="2800" dirty="0">
                <a:solidFill>
                  <a:srgbClr val="01B4E7"/>
                </a:solidFill>
                <a:latin typeface="Georgia" panose="02040502050405020303" pitchFamily="18" charset="0"/>
              </a:rPr>
              <a:t> </a:t>
            </a:r>
            <a:r>
              <a:rPr lang="en-US" altLang="en-US" sz="2800" dirty="0" err="1">
                <a:solidFill>
                  <a:srgbClr val="01B4E7"/>
                </a:solidFill>
                <a:latin typeface="Georgia" panose="02040502050405020303" pitchFamily="18" charset="0"/>
              </a:rPr>
              <a:t>andre</a:t>
            </a:r>
            <a:r>
              <a:rPr lang="en-US" altLang="en-US" sz="2800" dirty="0">
                <a:solidFill>
                  <a:srgbClr val="01B4E7"/>
                </a:solidFill>
                <a:latin typeface="Georgia" panose="02040502050405020303" pitchFamily="18" charset="0"/>
              </a:rPr>
              <a:t> </a:t>
            </a:r>
            <a:r>
              <a:rPr lang="en-US" altLang="en-US" sz="2800" dirty="0" err="1">
                <a:solidFill>
                  <a:srgbClr val="01B4E7"/>
                </a:solidFill>
                <a:latin typeface="Georgia" panose="02040502050405020303" pitchFamily="18" charset="0"/>
              </a:rPr>
              <a:t>år</a:t>
            </a:r>
            <a:r>
              <a:rPr lang="en-US" altLang="en-US" sz="2800" dirty="0">
                <a:solidFill>
                  <a:srgbClr val="01B4E7"/>
                </a:solidFill>
                <a:latin typeface="Georgia" panose="02040502050405020303" pitchFamily="18" charset="0"/>
              </a:rPr>
              <a:t> </a:t>
            </a:r>
            <a:r>
              <a:rPr lang="en-US" altLang="en-US" sz="2800" dirty="0" err="1">
                <a:solidFill>
                  <a:srgbClr val="01B4E7"/>
                </a:solidFill>
                <a:latin typeface="Georgia" panose="02040502050405020303" pitchFamily="18" charset="0"/>
              </a:rPr>
              <a:t>som</a:t>
            </a:r>
            <a:r>
              <a:rPr lang="en-US" altLang="en-US" sz="2800" dirty="0">
                <a:solidFill>
                  <a:srgbClr val="01B4E7"/>
                </a:solidFill>
                <a:latin typeface="Georgia" panose="02040502050405020303" pitchFamily="18" charset="0"/>
              </a:rPr>
              <a:t> president </a:t>
            </a:r>
            <a:r>
              <a:rPr lang="en-US" altLang="en-US" sz="2800" dirty="0" err="1">
                <a:solidFill>
                  <a:srgbClr val="01B4E7"/>
                </a:solidFill>
                <a:latin typeface="Georgia" panose="02040502050405020303" pitchFamily="18" charset="0"/>
              </a:rPr>
              <a:t>i</a:t>
            </a:r>
            <a:r>
              <a:rPr lang="en-US" altLang="en-US" sz="2800" dirty="0">
                <a:solidFill>
                  <a:srgbClr val="01B4E7"/>
                </a:solidFill>
                <a:latin typeface="Georgia" panose="02040502050405020303" pitchFamily="18" charset="0"/>
              </a:rPr>
              <a:t> </a:t>
            </a:r>
            <a:r>
              <a:rPr lang="en-US" altLang="en-US" sz="2800" dirty="0" err="1">
                <a:solidFill>
                  <a:srgbClr val="01B4E7"/>
                </a:solidFill>
                <a:latin typeface="Georgia" panose="02040502050405020303" pitchFamily="18" charset="0"/>
              </a:rPr>
              <a:t>Langesund</a:t>
            </a:r>
            <a:r>
              <a:rPr lang="en-US" altLang="en-US" sz="2800" dirty="0">
                <a:solidFill>
                  <a:srgbClr val="01B4E7"/>
                </a:solidFill>
                <a:latin typeface="Georgia" panose="02040502050405020303" pitchFamily="18" charset="0"/>
              </a:rPr>
              <a:t> Rotary</a:t>
            </a:r>
          </a:p>
        </p:txBody>
      </p:sp>
      <p:sp>
        <p:nvSpPr>
          <p:cNvPr id="19461" name="Title 1">
            <a:extLst>
              <a:ext uri="{FF2B5EF4-FFF2-40B4-BE49-F238E27FC236}">
                <a16:creationId xmlns:a16="http://schemas.microsoft.com/office/drawing/2014/main" id="{B24786D1-24C4-4EF0-8630-DC1782FDC52C}"/>
              </a:ext>
            </a:extLst>
          </p:cNvPr>
          <p:cNvSpPr txBox="1">
            <a:spLocks/>
          </p:cNvSpPr>
          <p:nvPr/>
        </p:nvSpPr>
        <p:spPr bwMode="auto">
          <a:xfrm>
            <a:off x="-76200" y="272415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0" tIns="0" bIns="91440" anchor="b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Arial Narrow" panose="020B0606020202030204" pitchFamily="34" charset="0"/>
              </a:rPr>
              <a:t>Rotary </a:t>
            </a:r>
            <a:r>
              <a:rPr lang="en-US" altLang="en-US" sz="4000" dirty="0" err="1">
                <a:solidFill>
                  <a:schemeClr val="bg1"/>
                </a:solidFill>
                <a:latin typeface="Arial Narrow" panose="020B0606020202030204" pitchFamily="34" charset="0"/>
              </a:rPr>
              <a:t>året</a:t>
            </a:r>
            <a:r>
              <a:rPr lang="en-US" altLang="en-US" sz="4000" dirty="0">
                <a:solidFill>
                  <a:schemeClr val="bg1"/>
                </a:solidFill>
                <a:latin typeface="Arial Narrow" panose="020B0606020202030204" pitchFamily="34" charset="0"/>
              </a:rPr>
              <a:t> 2019-2020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088979-4182-466A-82DD-EFE7F216F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Besøk fra </a:t>
            </a:r>
            <a:r>
              <a:rPr lang="nb-NO" dirty="0" err="1"/>
              <a:t>Braids</a:t>
            </a:r>
            <a:r>
              <a:rPr lang="nb-NO" dirty="0"/>
              <a:t> </a:t>
            </a:r>
            <a:r>
              <a:rPr lang="nb-NO" dirty="0" err="1"/>
              <a:t>Rotary</a:t>
            </a:r>
            <a:r>
              <a:rPr lang="nb-NO" dirty="0"/>
              <a:t> klubb i Edinburgh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AC5EA2-F925-4F51-A521-26816CFB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3714749"/>
          </a:xfrm>
        </p:spPr>
        <p:txBody>
          <a:bodyPr/>
          <a:lstStyle/>
          <a:p>
            <a:r>
              <a:rPr lang="nb-NO" dirty="0"/>
              <a:t>Helgen 23-26 mai</a:t>
            </a:r>
          </a:p>
          <a:p>
            <a:r>
              <a:rPr lang="nb-NO" dirty="0"/>
              <a:t>Antar 5 gjester</a:t>
            </a:r>
          </a:p>
          <a:p>
            <a:r>
              <a:rPr lang="nb-NO" dirty="0"/>
              <a:t>Privat overnatting</a:t>
            </a:r>
          </a:p>
          <a:p>
            <a:r>
              <a:rPr lang="nb-NO" dirty="0"/>
              <a:t>Programmet er under arbeid i komiteene</a:t>
            </a:r>
          </a:p>
        </p:txBody>
      </p:sp>
    </p:spTree>
    <p:extLst>
      <p:ext uri="{BB962C8B-B14F-4D97-AF65-F5344CB8AC3E}">
        <p14:creationId xmlns:p14="http://schemas.microsoft.com/office/powerpoint/2010/main" val="406047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7C117F-6E7E-4C21-BA90-946AAC992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 om meg selv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12DE100-6095-4CA2-9FD1-786CCB34A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714749"/>
          </a:xfrm>
        </p:spPr>
        <p:txBody>
          <a:bodyPr/>
          <a:lstStyle/>
          <a:p>
            <a:r>
              <a:rPr lang="nb-NO" sz="2200" dirty="0"/>
              <a:t>Født 15.04.54 – 65 år i 2019</a:t>
            </a:r>
          </a:p>
          <a:p>
            <a:r>
              <a:rPr lang="nb-NO" sz="2200" dirty="0"/>
              <a:t>Gift med Sissel Berit – snart 45 år</a:t>
            </a:r>
          </a:p>
          <a:p>
            <a:r>
              <a:rPr lang="nb-NO" sz="2200" dirty="0"/>
              <a:t>3 døtre 37 – 42 år og 3 svigersønner, 6 barnebarn 2 ½ -12 år</a:t>
            </a:r>
          </a:p>
          <a:p>
            <a:r>
              <a:rPr lang="nb-NO" sz="2200" dirty="0" err="1"/>
              <a:t>Cand</a:t>
            </a:r>
            <a:r>
              <a:rPr lang="nb-NO" sz="2200" dirty="0"/>
              <a:t> Real, Limnologi, UiO 1985</a:t>
            </a:r>
          </a:p>
          <a:p>
            <a:r>
              <a:rPr lang="nb-NO" sz="2200" dirty="0"/>
              <a:t>Norcem – kalking av sure vann 1985-1990</a:t>
            </a:r>
          </a:p>
          <a:p>
            <a:r>
              <a:rPr lang="nb-NO" sz="2200" dirty="0"/>
              <a:t>Hydro – forskning, miljø - 1990-2007, inkludert «</a:t>
            </a:r>
            <a:r>
              <a:rPr lang="nb-NO" sz="2200" dirty="0" err="1"/>
              <a:t>expat</a:t>
            </a:r>
            <a:r>
              <a:rPr lang="nb-NO" sz="2200" dirty="0"/>
              <a:t>» til SFT, permisjon </a:t>
            </a:r>
            <a:r>
              <a:rPr lang="nb-NO" sz="2200" dirty="0" err="1"/>
              <a:t>SustainTech</a:t>
            </a:r>
            <a:r>
              <a:rPr lang="nb-NO" sz="2200" dirty="0"/>
              <a:t> – piggvaroppdrett Langesund</a:t>
            </a:r>
          </a:p>
          <a:p>
            <a:r>
              <a:rPr lang="nb-NO" sz="2200" dirty="0"/>
              <a:t>Konsulent 2007 – 2016 miljø og HMS i oljeindustrien</a:t>
            </a:r>
          </a:p>
          <a:p>
            <a:r>
              <a:rPr lang="nb-NO" sz="2200" dirty="0"/>
              <a:t>Nye Veier – 2016 -&gt; ? Miljøansvarlig E18 i Telemark</a:t>
            </a:r>
          </a:p>
        </p:txBody>
      </p:sp>
    </p:spTree>
    <p:extLst>
      <p:ext uri="{BB962C8B-B14F-4D97-AF65-F5344CB8AC3E}">
        <p14:creationId xmlns:p14="http://schemas.microsoft.com/office/powerpoint/2010/main" val="332195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ADAC29-ED88-4647-83E1-7B5D7979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Mitt </a:t>
            </a:r>
            <a:r>
              <a:rPr lang="nb-NO" dirty="0" err="1"/>
              <a:t>Rotary</a:t>
            </a:r>
            <a:r>
              <a:rPr lang="nb-NO" dirty="0"/>
              <a:t> liv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475CF0-1478-40EE-9721-4A048869C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3886199"/>
          </a:xfrm>
        </p:spPr>
        <p:txBody>
          <a:bodyPr/>
          <a:lstStyle/>
          <a:p>
            <a:r>
              <a:rPr lang="nb-NO" dirty="0"/>
              <a:t>Medlem siden 2002</a:t>
            </a:r>
          </a:p>
          <a:p>
            <a:r>
              <a:rPr lang="nb-NO" dirty="0"/>
              <a:t>President første gang 2007 – 2008</a:t>
            </a:r>
          </a:p>
          <a:p>
            <a:r>
              <a:rPr lang="nb-NO" dirty="0"/>
              <a:t>Convention – Lisboa 2013</a:t>
            </a:r>
          </a:p>
          <a:p>
            <a:r>
              <a:rPr lang="nb-NO" dirty="0"/>
              <a:t>To besøk i Litauen, </a:t>
            </a:r>
            <a:r>
              <a:rPr lang="nb-NO" dirty="0" err="1"/>
              <a:t>Panevezys</a:t>
            </a:r>
            <a:r>
              <a:rPr lang="nb-NO" dirty="0"/>
              <a:t> 2015 (?) og </a:t>
            </a:r>
            <a:r>
              <a:rPr lang="nb-NO" dirty="0" err="1"/>
              <a:t>Viljnus</a:t>
            </a:r>
            <a:r>
              <a:rPr lang="nb-NO" dirty="0"/>
              <a:t> 2019</a:t>
            </a:r>
          </a:p>
          <a:p>
            <a:r>
              <a:rPr lang="nb-NO" dirty="0"/>
              <a:t>Paul Harris </a:t>
            </a:r>
            <a:r>
              <a:rPr lang="nb-NO" dirty="0" err="1"/>
              <a:t>fellow</a:t>
            </a:r>
            <a:r>
              <a:rPr lang="nb-NO" dirty="0"/>
              <a:t> 2016 (?)</a:t>
            </a:r>
          </a:p>
          <a:p>
            <a:r>
              <a:rPr lang="nb-NO" dirty="0"/>
              <a:t>Besøk hos </a:t>
            </a:r>
            <a:r>
              <a:rPr lang="nb-NO" dirty="0" err="1"/>
              <a:t>Braids</a:t>
            </a:r>
            <a:r>
              <a:rPr lang="nb-NO" dirty="0"/>
              <a:t> RC i </a:t>
            </a:r>
            <a:r>
              <a:rPr lang="nb-NO" dirty="0" err="1"/>
              <a:t>Edinburg</a:t>
            </a:r>
            <a:r>
              <a:rPr lang="nb-NO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424165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3312ADB2-5BDE-485F-A704-57D1E6F0F8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Rotary</a:t>
            </a:r>
            <a:r>
              <a:rPr lang="nb-NO" dirty="0"/>
              <a:t> Connects </a:t>
            </a:r>
            <a:r>
              <a:rPr lang="nb-NO" dirty="0" err="1"/>
              <a:t>the</a:t>
            </a:r>
            <a:r>
              <a:rPr lang="nb-NO" dirty="0"/>
              <a:t> World</a:t>
            </a:r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C4440554-40C5-4713-98C8-494EDF81B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8458200" cy="713142"/>
          </a:xfrm>
        </p:spPr>
        <p:txBody>
          <a:bodyPr>
            <a:normAutofit/>
          </a:bodyPr>
          <a:lstStyle/>
          <a:p>
            <a:r>
              <a:rPr lang="nb-NO" sz="3000" dirty="0">
                <a:hlinkClick r:id="rId3"/>
              </a:rPr>
              <a:t>Mark Daniel Maloney – RI president 2019-2020</a:t>
            </a:r>
          </a:p>
        </p:txBody>
      </p:sp>
    </p:spTree>
    <p:extLst>
      <p:ext uri="{BB962C8B-B14F-4D97-AF65-F5344CB8AC3E}">
        <p14:creationId xmlns:p14="http://schemas.microsoft.com/office/powerpoint/2010/main" val="5474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96DC3A-91B6-4B36-AF6F-EC586F589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Mine mål for året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A68D22-8775-447F-90F1-CDE9FC0A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886199"/>
          </a:xfrm>
        </p:spPr>
        <p:txBody>
          <a:bodyPr/>
          <a:lstStyle/>
          <a:p>
            <a:r>
              <a:rPr lang="nb-NO" dirty="0"/>
              <a:t>Et inspirert og engasjert Langesund </a:t>
            </a:r>
            <a:r>
              <a:rPr lang="nb-NO" dirty="0" err="1"/>
              <a:t>Rotary</a:t>
            </a:r>
            <a:endParaRPr lang="nb-NO" dirty="0"/>
          </a:p>
          <a:p>
            <a:r>
              <a:rPr lang="nb-NO" dirty="0"/>
              <a:t>Bedre kjent med </a:t>
            </a:r>
            <a:r>
              <a:rPr lang="nb-NO" dirty="0" err="1"/>
              <a:t>Rotary</a:t>
            </a:r>
            <a:endParaRPr lang="nb-NO" dirty="0"/>
          </a:p>
          <a:p>
            <a:r>
              <a:rPr lang="nb-NO" dirty="0"/>
              <a:t>Bli kjent med vår yrkeserfaring</a:t>
            </a:r>
          </a:p>
          <a:p>
            <a:r>
              <a:rPr lang="nb-NO" dirty="0"/>
              <a:t>Aktive komiteer med egne mål og planer</a:t>
            </a:r>
          </a:p>
          <a:p>
            <a:r>
              <a:rPr lang="nb-NO" dirty="0"/>
              <a:t>Økt medlemstall – yngre medlemmer</a:t>
            </a:r>
          </a:p>
          <a:p>
            <a:r>
              <a:rPr lang="nb-NO" dirty="0"/>
              <a:t>Prosjekt utenfor Norge med TRF støtte, gjerne samarbeid med annen klubb</a:t>
            </a:r>
          </a:p>
        </p:txBody>
      </p:sp>
    </p:spTree>
    <p:extLst>
      <p:ext uri="{BB962C8B-B14F-4D97-AF65-F5344CB8AC3E}">
        <p14:creationId xmlns:p14="http://schemas.microsoft.com/office/powerpoint/2010/main" val="283997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FABE56-9887-4868-AEBF-605C2884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Tanker om klubbens organisering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653579C-D610-4D4D-821E-81E9CEA63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3562349"/>
          </a:xfrm>
        </p:spPr>
        <p:txBody>
          <a:bodyPr/>
          <a:lstStyle/>
          <a:p>
            <a:r>
              <a:rPr lang="nb-NO" sz="2800" dirty="0"/>
              <a:t>Noen mindre endringer i komiteenes oppgaver</a:t>
            </a:r>
          </a:p>
          <a:p>
            <a:r>
              <a:rPr lang="nb-NO" sz="2800" dirty="0"/>
              <a:t>Ungdomskomite i tillegg til de vanlige komiteene</a:t>
            </a:r>
          </a:p>
          <a:p>
            <a:r>
              <a:rPr lang="nb-NO" sz="2800" dirty="0"/>
              <a:t>Mål og halvårsplan for hver komite</a:t>
            </a:r>
          </a:p>
          <a:p>
            <a:r>
              <a:rPr lang="nb-NO" sz="2800" dirty="0"/>
              <a:t>Komitelederne inngår i styret</a:t>
            </a:r>
          </a:p>
          <a:p>
            <a:r>
              <a:rPr lang="nb-NO" sz="2800" dirty="0"/>
              <a:t>Oppstart nytt styre / nye komiteer før sommeren</a:t>
            </a:r>
          </a:p>
        </p:txBody>
      </p:sp>
    </p:spTree>
    <p:extLst>
      <p:ext uri="{BB962C8B-B14F-4D97-AF65-F5344CB8AC3E}">
        <p14:creationId xmlns:p14="http://schemas.microsoft.com/office/powerpoint/2010/main" val="1330924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669EB5D-06C2-4F2E-8FA4-E35FC72FE4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Arial Narrow" panose="020B0606020202030204" pitchFamily="34" charset="0"/>
              </a:rPr>
              <a:t>Komiteer</a:t>
            </a:r>
            <a:r>
              <a:rPr lang="en-US" altLang="en-US" dirty="0">
                <a:latin typeface="Arial Narrow" panose="020B0606020202030204" pitchFamily="34" charset="0"/>
              </a:rPr>
              <a:t> (1)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6A4E2D8B-2457-4E36-B26F-91130903A1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568928"/>
              </p:ext>
            </p:extLst>
          </p:nvPr>
        </p:nvGraphicFramePr>
        <p:xfrm>
          <a:off x="457200" y="914400"/>
          <a:ext cx="8229600" cy="3938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217117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4260234145"/>
                    </a:ext>
                  </a:extLst>
                </a:gridCol>
              </a:tblGrid>
              <a:tr h="450336">
                <a:tc>
                  <a:txBody>
                    <a:bodyPr/>
                    <a:lstStyle/>
                    <a:p>
                      <a:pPr algn="l" fontAlgn="t"/>
                      <a:r>
                        <a:rPr lang="nb-N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Administrasjonskomite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Medlemskomite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86521241"/>
                  </a:ext>
                </a:extLst>
              </a:tr>
              <a:tr h="450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Program, økonomi, informasjon, frammøte, organisering, valg, årsmøte, vedtekter, medlemsnett, </a:t>
                      </a:r>
                      <a:r>
                        <a:rPr lang="nb-NO" sz="2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guvenørbesøk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Rekruttering, medlemsutvikling, yrkesfordeling, mangfold, opplæring, kameratskap, festligheter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18983759"/>
                  </a:ext>
                </a:extLst>
              </a:tr>
              <a:tr h="451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Leder: Halvor Thommesen (Sekr.)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Leder: Steinar </a:t>
                      </a:r>
                      <a:r>
                        <a:rPr lang="nb-NO" sz="2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Skilhagen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03383711"/>
                  </a:ext>
                </a:extLst>
              </a:tr>
              <a:tr h="450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Espen Hoell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Yngvar Lohne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91917930"/>
                  </a:ext>
                </a:extLst>
              </a:tr>
              <a:tr h="2232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Turid Isnes, Innkommende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Kari Killi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9294506"/>
                  </a:ext>
                </a:extLst>
              </a:tr>
              <a:tr h="451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Geir Gjømle, kasserer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Hilde Petrikke Østlie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80725471"/>
                  </a:ext>
                </a:extLst>
              </a:tr>
              <a:tr h="451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Gunnar </a:t>
                      </a:r>
                      <a:r>
                        <a:rPr lang="nb-NO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Kårbø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8813967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DF648C-4F28-4897-B0DA-549E3DC7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latin typeface="Arial Narrow" panose="020B0606020202030204" pitchFamily="34" charset="0"/>
              </a:rPr>
              <a:t>Komiteer</a:t>
            </a:r>
            <a:r>
              <a:rPr lang="en-US" altLang="en-US" dirty="0">
                <a:latin typeface="Arial Narrow" panose="020B0606020202030204" pitchFamily="34" charset="0"/>
              </a:rPr>
              <a:t> (2)</a:t>
            </a: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0E0C7D43-4ACC-4FE5-A0CE-9328E80A0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789002"/>
              </p:ext>
            </p:extLst>
          </p:nvPr>
        </p:nvGraphicFramePr>
        <p:xfrm>
          <a:off x="152400" y="914400"/>
          <a:ext cx="8763000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3081">
                  <a:extLst>
                    <a:ext uri="{9D8B030D-6E8A-4147-A177-3AD203B41FA5}">
                      <a16:colId xmlns:a16="http://schemas.microsoft.com/office/drawing/2014/main" val="2447479692"/>
                    </a:ext>
                  </a:extLst>
                </a:gridCol>
                <a:gridCol w="4499919">
                  <a:extLst>
                    <a:ext uri="{9D8B030D-6E8A-4147-A177-3AD203B41FA5}">
                      <a16:colId xmlns:a16="http://schemas.microsoft.com/office/drawing/2014/main" val="2102536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Serviceprosjekt komite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TRF komite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93427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Rotary</a:t>
                      </a: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lekene, rebusløp, lokale prosjekter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Internasjonale prosjekter, TRF bidrag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2702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Leder: Inge </a:t>
                      </a:r>
                      <a:r>
                        <a:rPr lang="nb-NO" sz="2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Kaggerud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Leder, CRFC: Kari H. Kaggerud</a:t>
                      </a:r>
                      <a:endParaRPr lang="nb-NO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260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Tor Suhrke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Sissel Berit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485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Anne Stamsø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Edrund</a:t>
                      </a: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Olaisen</a:t>
                      </a:r>
                      <a:endParaRPr lang="nb-NO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21092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Hans Jacob Beck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Rolf Heimdal </a:t>
                      </a:r>
                      <a:endParaRPr lang="nb-NO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016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278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B3B8FB-D90F-4CAA-9B34-232012057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latin typeface="Arial Narrow" panose="020B0606020202030204" pitchFamily="34" charset="0"/>
              </a:rPr>
              <a:t>Komiteer</a:t>
            </a:r>
            <a:r>
              <a:rPr lang="en-US" altLang="en-US" dirty="0">
                <a:latin typeface="Arial Narrow" panose="020B0606020202030204" pitchFamily="34" charset="0"/>
              </a:rPr>
              <a:t> (3)</a:t>
            </a: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F628FC36-AE21-4D39-BA36-CC8657A630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238812"/>
              </p:ext>
            </p:extLst>
          </p:nvPr>
        </p:nvGraphicFramePr>
        <p:xfrm>
          <a:off x="304800" y="1055370"/>
          <a:ext cx="8610600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1800253236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628333006"/>
                    </a:ext>
                  </a:extLst>
                </a:gridCol>
              </a:tblGrid>
              <a:tr h="237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Ungdomskomite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Kommunikasjonskomite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32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Ungdomsutveksling, RYLA, Camp, Ungdomsbedrifter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Referater, PR, mediekontakt, markedsføring, hjemmeside, sosiale medier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91340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Leder, CYEO; Kjersti H. Martinsen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Leder, CICO: Torgeir Selle</a:t>
                      </a:r>
                      <a:endParaRPr lang="nb-NO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6619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Berit </a:t>
                      </a:r>
                      <a:r>
                        <a:rPr lang="nb-NO" sz="2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Midtgaard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Helge Grande</a:t>
                      </a:r>
                      <a:endParaRPr lang="nb-NO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2033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Christian </a:t>
                      </a:r>
                      <a:r>
                        <a:rPr lang="nb-NO" sz="2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Skibsted</a:t>
                      </a: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Larsen 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Tor </a:t>
                      </a:r>
                      <a:r>
                        <a:rPr lang="nb-NO" sz="2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Alrik</a:t>
                      </a: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Dahl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1827026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Erik Hans Eriksen</a:t>
                      </a:r>
                      <a:endParaRPr lang="nb-NO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228046"/>
                  </a:ext>
                </a:extLst>
              </a:tr>
            </a:tbl>
          </a:graphicData>
        </a:graphic>
      </p:graphicFrame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76786-75A9-48CD-8A1D-B92380761A92}"/>
              </a:ext>
            </a:extLst>
          </p:cNvPr>
          <p:cNvSpPr txBox="1"/>
          <p:nvPr/>
        </p:nvSpPr>
        <p:spPr>
          <a:xfrm>
            <a:off x="2502362" y="4169717"/>
            <a:ext cx="4139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000000"/>
                </a:solidFill>
              </a:rPr>
              <a:t>Æresmedlem Karin Bjørnsen</a:t>
            </a:r>
          </a:p>
        </p:txBody>
      </p:sp>
    </p:spTree>
    <p:extLst>
      <p:ext uri="{BB962C8B-B14F-4D97-AF65-F5344CB8AC3E}">
        <p14:creationId xmlns:p14="http://schemas.microsoft.com/office/powerpoint/2010/main" val="2990881815"/>
      </p:ext>
    </p:extLst>
  </p:cSld>
  <p:clrMapOvr>
    <a:masterClrMapping/>
  </p:clrMapOvr>
</p:sld>
</file>

<file path=ppt/theme/theme1.xml><?xml version="1.0" encoding="utf-8"?>
<a:theme xmlns:a="http://schemas.openxmlformats.org/drawingml/2006/main" name="TRF-PowerpointDesignEN_Light_DRAFT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24FA1727FC8468BB8290800501A5C" ma:contentTypeVersion="7" ma:contentTypeDescription="Create a new document." ma:contentTypeScope="" ma:versionID="bec8abfc1eac150e0d21db108484c252">
  <xsd:schema xmlns:xsd="http://www.w3.org/2001/XMLSchema" xmlns:xs="http://www.w3.org/2001/XMLSchema" xmlns:p="http://schemas.microsoft.com/office/2006/metadata/properties" xmlns:ns1="http://schemas.microsoft.com/sharepoint/v3" xmlns:ns2="1f097dfa-9cbd-4f84-9850-6e7cae909781" xmlns:ns3="31cc3d0e-5959-4987-9d20-de23da659f5c" targetNamespace="http://schemas.microsoft.com/office/2006/metadata/properties" ma:root="true" ma:fieldsID="400f2baf431c09f73b72cda637e04688" ns1:_="" ns2:_="" ns3:_="">
    <xsd:import namespace="http://schemas.microsoft.com/sharepoint/v3"/>
    <xsd:import namespace="1f097dfa-9cbd-4f84-9850-6e7cae909781"/>
    <xsd:import namespace="31cc3d0e-5959-4987-9d20-de23da659f5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97dfa-9cbd-4f84-9850-6e7cae9097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cc3d0e-5959-4987-9d20-de23da659f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17AB28-7754-44FF-8349-991BDE8DF006}">
  <ds:schemaRefs>
    <ds:schemaRef ds:uri="http://purl.org/dc/terms/"/>
    <ds:schemaRef ds:uri="1f097dfa-9cbd-4f84-9850-6e7cae909781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1cc3d0e-5959-4987-9d20-de23da659f5c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76C3A0-526E-4105-955D-08A192E6DA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006D22-94D1-41ED-94C9-4104EBA4B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f097dfa-9cbd-4f84-9850-6e7cae909781"/>
    <ds:schemaRef ds:uri="31cc3d0e-5959-4987-9d20-de23da659f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TRF-PowerpointDesignEN_Light_DRAFT.pot</Template>
  <TotalTime>20121</TotalTime>
  <Words>420</Words>
  <Application>Microsoft Office PowerPoint</Application>
  <PresentationFormat>Skjermfremvisning (16:9)</PresentationFormat>
  <Paragraphs>81</Paragraphs>
  <Slides>10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Cambria</vt:lpstr>
      <vt:lpstr>Georgia</vt:lpstr>
      <vt:lpstr>TRF-PowerpointDesignEN_Light_DRAFT</vt:lpstr>
      <vt:lpstr>Custom Design</vt:lpstr>
      <vt:lpstr>2_Custom Design</vt:lpstr>
      <vt:lpstr>PowerPoint-presentasjon</vt:lpstr>
      <vt:lpstr>Litt om meg selv</vt:lpstr>
      <vt:lpstr>Mitt Rotary liv</vt:lpstr>
      <vt:lpstr>Rotary Connects the World</vt:lpstr>
      <vt:lpstr>Mine mål for året</vt:lpstr>
      <vt:lpstr>Tanker om klubbens organisering</vt:lpstr>
      <vt:lpstr>Komiteer (1)</vt:lpstr>
      <vt:lpstr>Komiteer (2)</vt:lpstr>
      <vt:lpstr>Komiteer (3)</vt:lpstr>
      <vt:lpstr>Besøk fra Braids Rotary klubb i Edinburgh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Espen Hoell</cp:lastModifiedBy>
  <cp:revision>663</cp:revision>
  <cp:lastPrinted>2015-06-15T16:20:08Z</cp:lastPrinted>
  <dcterms:created xsi:type="dcterms:W3CDTF">2010-04-16T20:11:30Z</dcterms:created>
  <dcterms:modified xsi:type="dcterms:W3CDTF">2019-04-24T17:41:34Z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Description0">
    <vt:lpwstr>16:9 (Widescreen)</vt:lpwstr>
  </property>
  <property fmtid="{D5CDD505-2E9C-101B-9397-08002B2CF9AE}" pid="4" name="Status">
    <vt:lpwstr>In Review</vt:lpwstr>
  </property>
  <property fmtid="{D5CDD505-2E9C-101B-9397-08002B2CF9AE}" pid="5" name="WhenToUse">
    <vt:lpwstr/>
  </property>
</Properties>
</file>